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4" y="-2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0846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7022">
              <a:defRPr sz="7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58702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8702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8702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8702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8702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creen Shot 2018-11-01 at 17.16.34.png" descr="Screen Shot 2018-11-01 at 17.16.34.png"/>
          <p:cNvPicPr>
            <a:picLocks noChangeAspect="1"/>
          </p:cNvPicPr>
          <p:nvPr/>
        </p:nvPicPr>
        <p:blipFill>
          <a:blip r:embed="rId2">
            <a:alphaModFix amt="85344"/>
            <a:extLst/>
          </a:blip>
          <a:stretch>
            <a:fillRect/>
          </a:stretch>
        </p:blipFill>
        <p:spPr>
          <a:xfrm>
            <a:off x="-46557" y="-32794"/>
            <a:ext cx="13097914" cy="9819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Teana_Logo_Black.ai" descr="Teana_Logo_Black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979" y="364472"/>
            <a:ext cx="2710160" cy="123538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CCLUX…"/>
          <p:cNvSpPr txBox="1"/>
          <p:nvPr/>
        </p:nvSpPr>
        <p:spPr>
          <a:xfrm>
            <a:off x="7607873" y="153811"/>
            <a:ext cx="4783570" cy="165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8100"/>
            </a:pPr>
            <a:r>
              <a:t>OCCLUX</a:t>
            </a:r>
          </a:p>
          <a:p>
            <a:pPr algn="r">
              <a:defRPr sz="1900"/>
            </a:pPr>
            <a:r>
              <a:t>МОЛЕКУЛЯРНЫЕ МИКРОФЛЮИДЫ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ynchro500.jpg" descr="synchro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803" y="2123909"/>
            <a:ext cx="4694933" cy="469493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Настраивает внутренние часы кожи…"/>
          <p:cNvSpPr txBox="1"/>
          <p:nvPr/>
        </p:nvSpPr>
        <p:spPr>
          <a:xfrm>
            <a:off x="4451828" y="482592"/>
            <a:ext cx="8124200" cy="8788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Настраивает внутренние часы кожи 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Восполняет дефицит солнца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Придает лицу отдохнувший вид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Поддерживает овал лица 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Увлажняет и повышает упругость </a:t>
            </a:r>
          </a:p>
          <a:p>
            <a:pPr algn="l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  <a:p>
            <a:pPr algn="l" defTabSz="457200">
              <a:spcBef>
                <a:spcPts val="1200"/>
              </a:spcBef>
              <a:defRPr sz="1900">
                <a:latin typeface="Helvetica"/>
                <a:ea typeface="Helvetica"/>
                <a:cs typeface="Helvetica"/>
                <a:sym typeface="Helvetica"/>
              </a:defRPr>
            </a:pPr>
            <a:r>
              <a:t>АКТИВНЫЕ ИНГРЕДИЕНТЫ </a:t>
            </a:r>
          </a:p>
          <a:p>
            <a:pPr algn="just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Lipomoist-2036</a:t>
            </a:r>
            <a:r>
              <a:t> — невидимый страж красоты кожи. Молекулярная пленка для упругости и увлажнения. Увеличивает уровень коллагена в коже, омолаживает. </a:t>
            </a:r>
          </a:p>
          <a:p>
            <a:pPr algn="just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Retinol molecular film fluid WP</a:t>
            </a:r>
            <a:r>
              <a:t> — молекулярный комплекс с ретинолом и витамином Е для совершенствования рельефа кожи, повышения эластичности и обновления, как после легкого пилинга. </a:t>
            </a:r>
          </a:p>
          <a:p>
            <a:pPr algn="just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Chronocyclin</a:t>
            </a:r>
            <a:r>
              <a:t> — внутренний часовщик для кожи. Нарушение циркадных ритмов кожи (работы клеток в режиме день-ночь) приводят к ее преждевременному старению. Воспроизводя биохимические механизмы, которые запускаются в коже при солнечной активности, этот хронопептид возвращает ей свежесть, упругость и отдохнувший вид. Улучшает регенерацию клеток. </a:t>
            </a:r>
          </a:p>
          <a:p>
            <a:pPr algn="just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Uplevity</a:t>
            </a:r>
            <a:r>
              <a:t> — антигравитационное омоложение. Повышает уровень элементов, поддерживающих коллагеновые и эластиновые волокна. Улучшает сцепление клеток с межлеточным матриксом. Противостоит обвисанию кожи, вызванному силой тяжести. </a:t>
            </a:r>
          </a:p>
        </p:txBody>
      </p:sp>
      <p:sp>
        <p:nvSpPr>
          <p:cNvPr id="246" name="РРЦ: 980 руб.…"/>
          <p:cNvSpPr txBox="1"/>
          <p:nvPr/>
        </p:nvSpPr>
        <p:spPr>
          <a:xfrm>
            <a:off x="321580" y="7745928"/>
            <a:ext cx="304570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900" b="0"/>
            </a:pPr>
            <a:r>
              <a:rPr dirty="0" err="1" smtClean="0"/>
              <a:t>Объем</a:t>
            </a:r>
            <a:r>
              <a:rPr dirty="0"/>
              <a:t>: 50 </a:t>
            </a:r>
            <a:r>
              <a:rPr dirty="0" err="1"/>
              <a:t>мл</a:t>
            </a:r>
            <a:endParaRPr dirty="0"/>
          </a:p>
          <a:p>
            <a:pPr algn="l">
              <a:defRPr sz="1900" b="0"/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коробке</a:t>
            </a:r>
            <a:r>
              <a:rPr dirty="0"/>
              <a:t>: 17</a:t>
            </a:r>
          </a:p>
          <a:p>
            <a:pPr algn="l">
              <a:defRPr sz="1900" b="0"/>
            </a:pPr>
            <a:r>
              <a:rPr dirty="0" err="1"/>
              <a:t>Страна</a:t>
            </a:r>
            <a:r>
              <a:rPr dirty="0"/>
              <a:t> </a:t>
            </a:r>
            <a:r>
              <a:rPr dirty="0" err="1"/>
              <a:t>производства</a:t>
            </a:r>
            <a:r>
              <a:rPr dirty="0"/>
              <a:t>: РФ</a:t>
            </a:r>
          </a:p>
          <a:p>
            <a:pPr algn="l">
              <a:defRPr sz="1900" b="0"/>
            </a:pPr>
            <a:r>
              <a:rPr dirty="0" err="1"/>
              <a:t>Артикул</a:t>
            </a:r>
            <a:r>
              <a:rPr dirty="0"/>
              <a:t>: 2035</a:t>
            </a:r>
          </a:p>
        </p:txBody>
      </p:sp>
      <p:pic>
        <p:nvPicPr>
          <p:cNvPr id="247" name="occlux-symbol.png" descr="occlux-symbo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712" y="856516"/>
            <a:ext cx="2267239" cy="2267239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Активатор внутренних часов кожи для восстановления и омоложения при недостатке солнца"/>
          <p:cNvSpPr txBox="1"/>
          <p:nvPr/>
        </p:nvSpPr>
        <p:spPr>
          <a:xfrm>
            <a:off x="270781" y="382946"/>
            <a:ext cx="4119537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Активатор внутренних часов кожи для восстановления и омоложения при недостатке солнца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ld500.jpg" descr="gold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9" y="2227212"/>
            <a:ext cx="4655708" cy="465570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Стимулирует синтез коллагена…"/>
          <p:cNvSpPr txBox="1"/>
          <p:nvPr/>
        </p:nvSpPr>
        <p:spPr>
          <a:xfrm>
            <a:off x="4502628" y="628642"/>
            <a:ext cx="8115866" cy="849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Стимулирует синтез коллагена 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Преображает цвет лица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Защищает от внешних факторов 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Повышает упругость 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Увлажняет и обновляет</a:t>
            </a:r>
          </a:p>
          <a:p>
            <a:pPr algn="l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</a:t>
            </a:r>
          </a:p>
          <a:p>
            <a:pPr algn="l" defTabSz="457200">
              <a:spcBef>
                <a:spcPts val="1200"/>
              </a:spcBef>
              <a:defRPr sz="1900">
                <a:latin typeface="Helvetica"/>
                <a:ea typeface="Helvetica"/>
                <a:cs typeface="Helvetica"/>
                <a:sym typeface="Helvetica"/>
              </a:defRPr>
            </a:pPr>
            <a:r>
              <a:t>АКТИВНЫЕ ИНГРЕДИЕНТЫ </a:t>
            </a:r>
          </a:p>
          <a:p>
            <a:pPr algn="just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Lipomoist-2036</a:t>
            </a:r>
            <a:r>
              <a:t> — невидимый страж красоты кожи. Молекулярная пленка для упругости и увлажнения. Увеличивает уровень коллагена в коже, омолаживает. </a:t>
            </a:r>
          </a:p>
          <a:p>
            <a:pPr algn="just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Retinol molecular film fluid WP</a:t>
            </a:r>
            <a:r>
              <a:t> — молекулярный комплекс с ретинолом и витамином Е для совершенствования рельефа кожи, повышения эластичности и обновления, как после легкого пилинга. </a:t>
            </a:r>
          </a:p>
          <a:p>
            <a:pPr algn="just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Lipobelle Gold </a:t>
            </a:r>
            <a:r>
              <a:t>— эликсир для сияния кожи. Наночастицы чистого 24-каратного золота стимулируют в коже синтез коллагена и быстро преображают цвет лица. Этот роскошный и высокотехнологичный омолаживающий компонент благодарно принимается кожей, делая ее более яркой, сияющей и подтянутой. </a:t>
            </a:r>
          </a:p>
          <a:p>
            <a:pPr algn="just" defTabSz="457200">
              <a:spcBef>
                <a:spcPts val="1200"/>
              </a:spcBef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Uplevity</a:t>
            </a:r>
            <a:r>
              <a:t> — антигравитационное омоложение. Повышает уровень элементов, поддерживающих коллагеновые и эластиновые волокна. Улучшает сцепление клеток с межлеточным матриксом. Противостоит обвисанию кожи, вызванному силой тяжести. </a:t>
            </a:r>
          </a:p>
        </p:txBody>
      </p:sp>
      <p:sp>
        <p:nvSpPr>
          <p:cNvPr id="252" name="РРЦ: 990 руб.…"/>
          <p:cNvSpPr txBox="1"/>
          <p:nvPr/>
        </p:nvSpPr>
        <p:spPr>
          <a:xfrm>
            <a:off x="270780" y="7547987"/>
            <a:ext cx="304570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900" b="0"/>
            </a:pPr>
            <a:r>
              <a:rPr dirty="0" err="1" smtClean="0"/>
              <a:t>Объем</a:t>
            </a:r>
            <a:r>
              <a:rPr dirty="0"/>
              <a:t>: 50 </a:t>
            </a:r>
            <a:r>
              <a:rPr dirty="0" err="1"/>
              <a:t>мл</a:t>
            </a:r>
            <a:endParaRPr dirty="0"/>
          </a:p>
          <a:p>
            <a:pPr algn="l">
              <a:defRPr sz="1900" b="0"/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коробке</a:t>
            </a:r>
            <a:r>
              <a:rPr dirty="0"/>
              <a:t>: 17</a:t>
            </a:r>
          </a:p>
          <a:p>
            <a:pPr algn="l">
              <a:defRPr sz="1900" b="0"/>
            </a:pPr>
            <a:r>
              <a:rPr dirty="0" err="1"/>
              <a:t>Страна</a:t>
            </a:r>
            <a:r>
              <a:rPr dirty="0"/>
              <a:t> </a:t>
            </a:r>
            <a:r>
              <a:rPr dirty="0" err="1"/>
              <a:t>производства</a:t>
            </a:r>
            <a:r>
              <a:rPr dirty="0"/>
              <a:t>: РФ</a:t>
            </a:r>
          </a:p>
          <a:p>
            <a:pPr algn="l">
              <a:defRPr sz="1900" b="0"/>
            </a:pPr>
            <a:r>
              <a:rPr dirty="0" err="1"/>
              <a:t>Артикул</a:t>
            </a:r>
            <a:r>
              <a:rPr dirty="0"/>
              <a:t>: 2036</a:t>
            </a:r>
          </a:p>
        </p:txBody>
      </p:sp>
      <p:pic>
        <p:nvPicPr>
          <p:cNvPr id="253" name="occlux-symbol.png" descr="occlux-symbo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712" y="856516"/>
            <a:ext cx="2267239" cy="226723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Золотая терапия для омоложения и преображения цвета лица"/>
          <p:cNvSpPr txBox="1"/>
          <p:nvPr/>
        </p:nvSpPr>
        <p:spPr>
          <a:xfrm>
            <a:off x="280884" y="592496"/>
            <a:ext cx="4119537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Золотая терапия для омоложения и преображения цвета лица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Teana_Logo_Black.ai" descr="Teana_Logo_Black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6243" y="2590312"/>
            <a:ext cx="5852314" cy="2667677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Спасибо за внимание!"/>
          <p:cNvSpPr txBox="1"/>
          <p:nvPr/>
        </p:nvSpPr>
        <p:spPr>
          <a:xfrm>
            <a:off x="3305466" y="6533862"/>
            <a:ext cx="6393867" cy="78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 b="0"/>
            </a:lvl1pPr>
          </a:lstStyle>
          <a:p>
            <a:r>
              <a:t>Спасибо за внимание!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creen Shot 2018-11-02 at 14.24.58.png" descr="Screen Shot 2018-11-02 at 14.24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92379">
            <a:off x="1567835" y="2203689"/>
            <a:ext cx="10851264" cy="7359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cclux-symbol.png" descr="occlux-symbo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312" y="467022"/>
            <a:ext cx="2904134" cy="290413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ПРИНЦИПИАЛЬНО НОВЫЙ МЕХАНИЗМ…"/>
          <p:cNvSpPr txBox="1"/>
          <p:nvPr/>
        </p:nvSpPr>
        <p:spPr>
          <a:xfrm>
            <a:off x="5709479" y="609787"/>
            <a:ext cx="634410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/>
            <a:r>
              <a:t>ПРИНЦИПИАЛЬНО НОВЫЙ МЕХАНИЗМ </a:t>
            </a:r>
          </a:p>
          <a:p>
            <a:pPr algn="r"/>
            <a:r>
              <a:t>В УХОДЕ ЗА КОЖЕЙ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8467" y="-25400"/>
            <a:ext cx="6673387" cy="9804401"/>
          </a:xfrm>
          <a:prstGeom prst="rect">
            <a:avLst/>
          </a:prstGeom>
          <a:solidFill>
            <a:schemeClr val="accent3">
              <a:hueOff val="-274225"/>
              <a:satOff val="26768"/>
              <a:lumOff val="1136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Тройной механизм воздействия на кожу:…"/>
          <p:cNvSpPr txBox="1"/>
          <p:nvPr/>
        </p:nvSpPr>
        <p:spPr>
          <a:xfrm>
            <a:off x="538552" y="1109227"/>
            <a:ext cx="5845189" cy="8203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 defTabSz="587022">
              <a:lnSpc>
                <a:spcPct val="120000"/>
              </a:lnSpc>
              <a:defRPr b="0"/>
            </a:pPr>
            <a:r>
              <a:t>Тройной механизм воздействия на кожу: </a:t>
            </a:r>
          </a:p>
          <a:p>
            <a:pPr algn="l" defTabSz="587022">
              <a:lnSpc>
                <a:spcPct val="120000"/>
              </a:lnSpc>
              <a:defRPr b="0"/>
            </a:pPr>
            <a:endParaRPr/>
          </a:p>
          <a:p>
            <a:pPr marL="333375" indent="-333375" algn="l" defTabSz="587022">
              <a:lnSpc>
                <a:spcPct val="120000"/>
              </a:lnSpc>
              <a:buSzPct val="145000"/>
              <a:buChar char="•"/>
            </a:pPr>
            <a:r>
              <a:t>физический</a:t>
            </a:r>
          </a:p>
          <a:p>
            <a:pPr marL="333375" indent="-333375" algn="l" defTabSz="587022">
              <a:lnSpc>
                <a:spcPct val="120000"/>
              </a:lnSpc>
              <a:buSzPct val="145000"/>
              <a:buChar char="•"/>
              <a:defRPr b="0"/>
            </a:pPr>
            <a:r>
              <a:rPr b="1"/>
              <a:t>биохимический</a:t>
            </a:r>
            <a:r>
              <a:t> </a:t>
            </a:r>
          </a:p>
          <a:p>
            <a:pPr marL="333375" indent="-333375" algn="l" defTabSz="587022">
              <a:lnSpc>
                <a:spcPct val="120000"/>
              </a:lnSpc>
              <a:buSzPct val="145000"/>
              <a:buChar char="•"/>
              <a:defRPr b="0"/>
            </a:pPr>
            <a:r>
              <a:rPr b="1"/>
              <a:t>косметический</a:t>
            </a:r>
          </a:p>
          <a:p>
            <a:pPr algn="l" defTabSz="587022">
              <a:lnSpc>
                <a:spcPct val="120000"/>
              </a:lnSpc>
              <a:defRPr b="0"/>
            </a:pPr>
            <a:endParaRPr b="1"/>
          </a:p>
          <a:p>
            <a:pPr algn="l" defTabSz="587022">
              <a:lnSpc>
                <a:spcPct val="120000"/>
              </a:lnSpc>
              <a:defRPr b="0"/>
            </a:pPr>
            <a:r>
              <a:t>Молекулярные пленки обогащены </a:t>
            </a:r>
            <a:r>
              <a:rPr b="1"/>
              <a:t>инновационными пептидами</a:t>
            </a:r>
            <a:r>
              <a:t> и ценными активными ингредиентами </a:t>
            </a:r>
            <a:r>
              <a:rPr b="1"/>
              <a:t>для экспресс-омоложения и ревитализации кожи</a:t>
            </a:r>
            <a:r>
              <a:t>. </a:t>
            </a:r>
          </a:p>
          <a:p>
            <a:pPr algn="l" defTabSz="587022">
              <a:lnSpc>
                <a:spcPct val="120000"/>
              </a:lnSpc>
              <a:defRPr b="0"/>
            </a:pPr>
            <a:endParaRPr/>
          </a:p>
          <a:p>
            <a:pPr algn="l" defTabSz="587022">
              <a:lnSpc>
                <a:spcPct val="120000"/>
              </a:lnSpc>
              <a:defRPr b="0"/>
            </a:pPr>
            <a:r>
              <a:t>Работают подобно </a:t>
            </a:r>
            <a:r>
              <a:rPr b="1"/>
              <a:t>салонным косметическим маскам</a:t>
            </a:r>
            <a:r>
              <a:t>, с которыми можно ходить весь день! </a:t>
            </a:r>
          </a:p>
          <a:p>
            <a:pPr algn="l" defTabSz="587022">
              <a:defRPr b="0"/>
            </a:pPr>
            <a:endParaRPr/>
          </a:p>
          <a:p>
            <a:pPr algn="l" defTabSz="587022">
              <a:defRPr b="0"/>
            </a:pPr>
            <a:endParaRPr/>
          </a:p>
        </p:txBody>
      </p:sp>
      <p:sp>
        <p:nvSpPr>
          <p:cNvPr id="138" name="Circle"/>
          <p:cNvSpPr/>
          <p:nvPr/>
        </p:nvSpPr>
        <p:spPr>
          <a:xfrm>
            <a:off x="9795016" y="6416604"/>
            <a:ext cx="677334" cy="6773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" dist="12700" dir="5400000" rotWithShape="0">
              <a:srgbClr val="000000">
                <a:alpha val="0"/>
              </a:srgbClr>
            </a:outerShdw>
          </a:effectLst>
        </p:spPr>
        <p:txBody>
          <a:bodyPr lIns="27093" tIns="27093" rIns="27093" bIns="27093" anchor="ctr"/>
          <a:lstStyle/>
          <a:p>
            <a:pPr defTabSz="587022">
              <a:defRPr sz="2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9" name="Результат:…"/>
          <p:cNvSpPr txBox="1"/>
          <p:nvPr/>
        </p:nvSpPr>
        <p:spPr>
          <a:xfrm>
            <a:off x="7327575" y="2574323"/>
            <a:ext cx="3589805" cy="409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 defTabSz="587022">
              <a:defRPr b="0"/>
            </a:pPr>
            <a:r>
              <a:rPr b="1"/>
              <a:t>Результат: </a:t>
            </a:r>
          </a:p>
          <a:p>
            <a:pPr algn="l" defTabSz="587022">
              <a:defRPr b="0"/>
            </a:pPr>
            <a:endParaRPr b="1"/>
          </a:p>
          <a:p>
            <a:pPr algn="l" defTabSz="587022">
              <a:defRPr b="0"/>
            </a:pPr>
            <a:r>
              <a:t>Мгновенная гладкость и устранение сухости. </a:t>
            </a:r>
          </a:p>
          <a:p>
            <a:pPr algn="l" defTabSz="587022">
              <a:defRPr b="0"/>
            </a:pPr>
            <a:endParaRPr/>
          </a:p>
          <a:p>
            <a:pPr algn="l" defTabSz="587022">
              <a:defRPr b="0"/>
            </a:pPr>
            <a:r>
              <a:t>Защита от загрязнений и повреждений. </a:t>
            </a:r>
          </a:p>
          <a:p>
            <a:pPr algn="l" defTabSz="587022">
              <a:defRPr b="0"/>
            </a:pPr>
            <a:endParaRPr/>
          </a:p>
          <a:p>
            <a:pPr algn="l" defTabSz="587022">
              <a:defRPr b="0"/>
            </a:pPr>
            <a:r>
              <a:t>Интенсивное оздоровление и омоложение кожи. </a:t>
            </a:r>
          </a:p>
        </p:txBody>
      </p:sp>
      <p:pic>
        <p:nvPicPr>
          <p:cNvPr id="140" name="Teana_Logo_Black.ai" descr="Teana_Logo_Black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0381" y="493369"/>
            <a:ext cx="2057083" cy="937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Screen Shot 2018-11-01 at 17.32.47.png" descr="Screen Shot 2018-11-01 at 17.32.4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7905" y="7221598"/>
            <a:ext cx="6093550" cy="2553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В чем феномен микрофлюидов?"/>
          <p:cNvSpPr txBox="1"/>
          <p:nvPr/>
        </p:nvSpPr>
        <p:spPr>
          <a:xfrm>
            <a:off x="2065502" y="327352"/>
            <a:ext cx="887379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В чем феномен микрофлюидов?</a:t>
            </a:r>
          </a:p>
        </p:txBody>
      </p:sp>
      <p:sp>
        <p:nvSpPr>
          <p:cNvPr id="144" name="Rounded Rectangle"/>
          <p:cNvSpPr/>
          <p:nvPr/>
        </p:nvSpPr>
        <p:spPr>
          <a:xfrm>
            <a:off x="839126" y="1525486"/>
            <a:ext cx="4888546" cy="819781"/>
          </a:xfrm>
          <a:prstGeom prst="roundRect">
            <a:avLst>
              <a:gd name="adj" fmla="val 15610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5" name="Технология микрофлюидизации"/>
          <p:cNvSpPr txBox="1"/>
          <p:nvPr/>
        </p:nvSpPr>
        <p:spPr>
          <a:xfrm>
            <a:off x="1165673" y="1719476"/>
            <a:ext cx="423545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2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Технология микрофлюидизации</a:t>
            </a:r>
          </a:p>
        </p:txBody>
      </p:sp>
      <p:sp>
        <p:nvSpPr>
          <p:cNvPr id="146" name="Line"/>
          <p:cNvSpPr/>
          <p:nvPr/>
        </p:nvSpPr>
        <p:spPr>
          <a:xfrm>
            <a:off x="5682985" y="1935376"/>
            <a:ext cx="72267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7" name="Rounded Rectangle"/>
          <p:cNvSpPr/>
          <p:nvPr/>
        </p:nvSpPr>
        <p:spPr>
          <a:xfrm>
            <a:off x="6426350" y="1525486"/>
            <a:ext cx="5894360" cy="819781"/>
          </a:xfrm>
          <a:prstGeom prst="roundRect">
            <a:avLst>
              <a:gd name="adj" fmla="val 15739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8" name="Монослой молекул = молекулярная пленка"/>
          <p:cNvSpPr txBox="1"/>
          <p:nvPr/>
        </p:nvSpPr>
        <p:spPr>
          <a:xfrm>
            <a:off x="6660581" y="1725826"/>
            <a:ext cx="542589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21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Монослой молекул = молекулярная пленка</a:t>
            </a:r>
          </a:p>
        </p:txBody>
      </p:sp>
      <p:sp>
        <p:nvSpPr>
          <p:cNvPr id="149" name="Свежесть и защита от потери влаги…"/>
          <p:cNvSpPr txBox="1"/>
          <p:nvPr/>
        </p:nvSpPr>
        <p:spPr>
          <a:xfrm>
            <a:off x="2875772" y="3125997"/>
            <a:ext cx="6310161" cy="92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27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Свежесть и защита от потери влаги</a:t>
            </a:r>
          </a:p>
          <a:p>
            <a:pPr defTabSz="825500">
              <a:defRPr sz="27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в течение всего дня</a:t>
            </a:r>
          </a:p>
        </p:txBody>
      </p:sp>
      <p:sp>
        <p:nvSpPr>
          <p:cNvPr id="150" name="Line"/>
          <p:cNvSpPr/>
          <p:nvPr/>
        </p:nvSpPr>
        <p:spPr>
          <a:xfrm flipH="1">
            <a:off x="6520259" y="2321407"/>
            <a:ext cx="1132616" cy="81824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1" name="Микрофлюид “запирает снаружи”…"/>
          <p:cNvSpPr txBox="1"/>
          <p:nvPr/>
        </p:nvSpPr>
        <p:spPr>
          <a:xfrm>
            <a:off x="-11439" y="4561733"/>
            <a:ext cx="750007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25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Микрофлюид “запирает снаружи” </a:t>
            </a:r>
          </a:p>
          <a:p>
            <a:pPr defTabSz="825500">
              <a:defRPr sz="25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активные ингредиенты</a:t>
            </a:r>
          </a:p>
        </p:txBody>
      </p:sp>
      <p:sp>
        <p:nvSpPr>
          <p:cNvPr id="152" name="Эффект окклюзии (закрытия)"/>
          <p:cNvSpPr txBox="1"/>
          <p:nvPr/>
        </p:nvSpPr>
        <p:spPr>
          <a:xfrm>
            <a:off x="7618745" y="4752233"/>
            <a:ext cx="444881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25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Эффект окклюзии (закрытия)</a:t>
            </a:r>
          </a:p>
        </p:txBody>
      </p:sp>
      <p:sp>
        <p:nvSpPr>
          <p:cNvPr id="153" name="Эффект салонной маски,…"/>
          <p:cNvSpPr txBox="1"/>
          <p:nvPr/>
        </p:nvSpPr>
        <p:spPr>
          <a:xfrm>
            <a:off x="3676948" y="8462700"/>
            <a:ext cx="5650904" cy="105538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Эффект салонной маски,</a:t>
            </a:r>
          </a:p>
          <a:p>
            <a: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которая работает весь день!</a:t>
            </a:r>
          </a:p>
        </p:txBody>
      </p:sp>
      <p:sp>
        <p:nvSpPr>
          <p:cNvPr id="154" name="Активы уходят вглубь кожи,…"/>
          <p:cNvSpPr txBox="1"/>
          <p:nvPr/>
        </p:nvSpPr>
        <p:spPr>
          <a:xfrm>
            <a:off x="4125315" y="6461417"/>
            <a:ext cx="475417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Активы уходят вглубь кожи,</a:t>
            </a:r>
          </a:p>
          <a:p>
            <a:pPr defTabSz="825500"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кожа при этом дышит</a:t>
            </a:r>
          </a:p>
        </p:txBody>
      </p:sp>
      <p:sp>
        <p:nvSpPr>
          <p:cNvPr id="155" name="Line"/>
          <p:cNvSpPr/>
          <p:nvPr/>
        </p:nvSpPr>
        <p:spPr>
          <a:xfrm>
            <a:off x="6346775" y="4993533"/>
            <a:ext cx="991114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6" name="Line"/>
          <p:cNvSpPr/>
          <p:nvPr/>
        </p:nvSpPr>
        <p:spPr>
          <a:xfrm>
            <a:off x="6828861" y="5998062"/>
            <a:ext cx="1" cy="45566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7" name="Line"/>
          <p:cNvSpPr/>
          <p:nvPr/>
        </p:nvSpPr>
        <p:spPr>
          <a:xfrm>
            <a:off x="6832020" y="6000238"/>
            <a:ext cx="2231317" cy="1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Line"/>
          <p:cNvSpPr/>
          <p:nvPr/>
        </p:nvSpPr>
        <p:spPr>
          <a:xfrm>
            <a:off x="9037936" y="5569080"/>
            <a:ext cx="1" cy="383180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9" name="Rounded Rectangle"/>
          <p:cNvSpPr/>
          <p:nvPr/>
        </p:nvSpPr>
        <p:spPr>
          <a:xfrm>
            <a:off x="1038350" y="4472283"/>
            <a:ext cx="5400498" cy="1096798"/>
          </a:xfrm>
          <a:prstGeom prst="roundRect">
            <a:avLst>
              <a:gd name="adj" fmla="val 12889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0" name="Rounded Rectangle"/>
          <p:cNvSpPr/>
          <p:nvPr/>
        </p:nvSpPr>
        <p:spPr>
          <a:xfrm>
            <a:off x="7478766" y="4515002"/>
            <a:ext cx="4728769" cy="1011359"/>
          </a:xfrm>
          <a:prstGeom prst="roundRect">
            <a:avLst>
              <a:gd name="adj" fmla="val 13978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1" name="Line"/>
          <p:cNvSpPr/>
          <p:nvPr/>
        </p:nvSpPr>
        <p:spPr>
          <a:xfrm>
            <a:off x="6502399" y="7479824"/>
            <a:ext cx="1" cy="902913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2" name="Rounded Rectangle"/>
          <p:cNvSpPr/>
          <p:nvPr/>
        </p:nvSpPr>
        <p:spPr>
          <a:xfrm>
            <a:off x="4138015" y="6474117"/>
            <a:ext cx="4728770" cy="1011358"/>
          </a:xfrm>
          <a:prstGeom prst="roundRect">
            <a:avLst>
              <a:gd name="adj" fmla="val 13978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Отличие молекулярной пленки…"/>
          <p:cNvSpPr txBox="1"/>
          <p:nvPr/>
        </p:nvSpPr>
        <p:spPr>
          <a:xfrm>
            <a:off x="2667885" y="653940"/>
            <a:ext cx="8264679" cy="105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3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Отличие молекулярной пленки </a:t>
            </a:r>
          </a:p>
          <a:p>
            <a:pPr defTabSz="825500">
              <a:defRPr sz="3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 стандартных пленкообразующих веществ </a:t>
            </a:r>
          </a:p>
        </p:txBody>
      </p:sp>
      <p:sp>
        <p:nvSpPr>
          <p:cNvPr id="165" name="МОЛЕКУЛЯРНАЯ ПЛЕНКА"/>
          <p:cNvSpPr txBox="1"/>
          <p:nvPr/>
        </p:nvSpPr>
        <p:spPr>
          <a:xfrm>
            <a:off x="2696654" y="2867372"/>
            <a:ext cx="3711856" cy="43639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МОЛЕКУЛЯРНАЯ ПЛЕНКА</a:t>
            </a:r>
          </a:p>
        </p:txBody>
      </p:sp>
      <p:sp>
        <p:nvSpPr>
          <p:cNvPr id="166" name="ОБЫЧНАЯ ЗАЩИТНАЯ ПЛЕНКА"/>
          <p:cNvSpPr txBox="1"/>
          <p:nvPr/>
        </p:nvSpPr>
        <p:spPr>
          <a:xfrm>
            <a:off x="6995646" y="2867372"/>
            <a:ext cx="4459250" cy="43639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ОБЫЧНАЯ ЗАЩИТНАЯ ПЛЕНКА</a:t>
            </a:r>
          </a:p>
        </p:txBody>
      </p:sp>
      <p:sp>
        <p:nvSpPr>
          <p:cNvPr id="167" name="единичный слой молекул…"/>
          <p:cNvSpPr txBox="1"/>
          <p:nvPr/>
        </p:nvSpPr>
        <p:spPr>
          <a:xfrm>
            <a:off x="527867" y="3513553"/>
            <a:ext cx="5949697" cy="3546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defRPr sz="2800" b="0"/>
            </a:pPr>
            <a:r>
              <a:t>единичный слой молекул </a:t>
            </a:r>
          </a:p>
          <a:p>
            <a:pPr algn="r" defTabSz="825500">
              <a:defRPr sz="2800" b="0"/>
            </a:pPr>
            <a:r>
              <a:t>(монослой)</a:t>
            </a:r>
          </a:p>
          <a:p>
            <a:pPr algn="r" defTabSz="825500">
              <a:defRPr sz="2800" b="0"/>
            </a:pPr>
            <a:endParaRPr/>
          </a:p>
          <a:p>
            <a:pPr algn="r" defTabSz="825500">
              <a:defRPr sz="2800" b="0"/>
            </a:pPr>
            <a:r>
              <a:t>невидимая мембранная пленочка </a:t>
            </a:r>
          </a:p>
          <a:p>
            <a:pPr algn="r" defTabSz="825500">
              <a:defRPr sz="2800" b="0"/>
            </a:pPr>
            <a:endParaRPr/>
          </a:p>
          <a:p>
            <a:pPr algn="r" defTabSz="825500">
              <a:defRPr sz="2800" b="0"/>
            </a:pPr>
            <a:r>
              <a:t>кожа свободно дышит</a:t>
            </a:r>
          </a:p>
          <a:p>
            <a:pPr algn="r" defTabSz="825500">
              <a:defRPr sz="2800" b="0"/>
            </a:pPr>
            <a:endParaRPr/>
          </a:p>
          <a:p>
            <a:pPr algn="r" defTabSz="825500">
              <a:defRPr sz="2800" b="0"/>
            </a:pPr>
            <a:r>
              <a:t>подходит при любом типе кожи</a:t>
            </a:r>
          </a:p>
        </p:txBody>
      </p:sp>
      <p:sp>
        <p:nvSpPr>
          <p:cNvPr id="168" name="многослойная пленка на коже…"/>
          <p:cNvSpPr txBox="1"/>
          <p:nvPr/>
        </p:nvSpPr>
        <p:spPr>
          <a:xfrm>
            <a:off x="6958583" y="3513553"/>
            <a:ext cx="5515509" cy="3546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2800" b="0"/>
            </a:pPr>
            <a:r>
              <a:t>многослойная пленка на коже</a:t>
            </a:r>
          </a:p>
          <a:p>
            <a:pPr algn="l" defTabSz="825500">
              <a:defRPr sz="2800" b="0"/>
            </a:pPr>
            <a:endParaRPr/>
          </a:p>
          <a:p>
            <a:pPr algn="l" defTabSz="825500">
              <a:defRPr sz="2800" b="0"/>
            </a:pPr>
            <a:r>
              <a:t>“утяжеляет” косметику</a:t>
            </a:r>
          </a:p>
          <a:p>
            <a:pPr algn="l" defTabSz="825500">
              <a:defRPr sz="2800" b="0"/>
            </a:pPr>
            <a:endParaRPr/>
          </a:p>
          <a:p>
            <a:pPr algn="l" defTabSz="825500">
              <a:defRPr sz="2800" b="0"/>
            </a:pPr>
            <a:r>
              <a:t>эффект парника</a:t>
            </a:r>
          </a:p>
          <a:p>
            <a:pPr algn="l" defTabSz="825500">
              <a:defRPr sz="2800" b="0"/>
            </a:pPr>
            <a:endParaRPr/>
          </a:p>
          <a:p>
            <a:pPr algn="l" defTabSz="825500">
              <a:defRPr sz="2800" b="0"/>
            </a:pPr>
            <a:r>
              <a:t>не подходит комбинированной </a:t>
            </a:r>
          </a:p>
          <a:p>
            <a:pPr algn="l" defTabSz="825500">
              <a:defRPr sz="2800" b="0"/>
            </a:pPr>
            <a:r>
              <a:t>и жирной коже</a:t>
            </a:r>
          </a:p>
        </p:txBody>
      </p:sp>
      <p:sp>
        <p:nvSpPr>
          <p:cNvPr id="169" name="Line"/>
          <p:cNvSpPr/>
          <p:nvPr/>
        </p:nvSpPr>
        <p:spPr>
          <a:xfrm flipV="1">
            <a:off x="6718073" y="3707957"/>
            <a:ext cx="1" cy="3157237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ЦЕНОВОЕ ПОЗИЦИОНИРОВАНИЕ…"/>
          <p:cNvSpPr txBox="1"/>
          <p:nvPr/>
        </p:nvSpPr>
        <p:spPr>
          <a:xfrm>
            <a:off x="4309684" y="394752"/>
            <a:ext cx="4711142" cy="741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ЦЕНОВОЕ ПОЗИЦИОНИРОВАНИЕ</a:t>
            </a:r>
          </a:p>
          <a:p>
            <a:pPr>
              <a:defRPr sz="2100" b="0"/>
            </a:pPr>
            <a:r>
              <a:t>среди флюидов для лица</a:t>
            </a:r>
          </a:p>
        </p:txBody>
      </p:sp>
      <p:sp>
        <p:nvSpPr>
          <p:cNvPr id="172" name="Line"/>
          <p:cNvSpPr/>
          <p:nvPr/>
        </p:nvSpPr>
        <p:spPr>
          <a:xfrm flipV="1">
            <a:off x="1278466" y="2383032"/>
            <a:ext cx="1" cy="65454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>
            <a:off x="1286933" y="8919570"/>
            <a:ext cx="1075664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ПРЯМЫХ АНАЛОГОВ ЛИНИИ OCCLUX НЕТ!"/>
          <p:cNvSpPr txBox="1"/>
          <p:nvPr/>
        </p:nvSpPr>
        <p:spPr>
          <a:xfrm>
            <a:off x="3763932" y="9182038"/>
            <a:ext cx="6052669" cy="436396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ПРЯМЫХ АНАЛОГОВ ЛИНИИ OCCLUX НЕТ!</a:t>
            </a:r>
          </a:p>
        </p:txBody>
      </p:sp>
      <p:sp>
        <p:nvSpPr>
          <p:cNvPr id="175" name="Line"/>
          <p:cNvSpPr/>
          <p:nvPr/>
        </p:nvSpPr>
        <p:spPr>
          <a:xfrm>
            <a:off x="1286933" y="7996703"/>
            <a:ext cx="1075664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Line"/>
          <p:cNvSpPr/>
          <p:nvPr/>
        </p:nvSpPr>
        <p:spPr>
          <a:xfrm>
            <a:off x="1286933" y="6955303"/>
            <a:ext cx="1075664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7" name="Line"/>
          <p:cNvSpPr/>
          <p:nvPr/>
        </p:nvSpPr>
        <p:spPr>
          <a:xfrm>
            <a:off x="1286933" y="5913903"/>
            <a:ext cx="1075664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8" name="Line"/>
          <p:cNvSpPr/>
          <p:nvPr/>
        </p:nvSpPr>
        <p:spPr>
          <a:xfrm>
            <a:off x="1286933" y="4872503"/>
            <a:ext cx="1075664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Line"/>
          <p:cNvSpPr/>
          <p:nvPr/>
        </p:nvSpPr>
        <p:spPr>
          <a:xfrm>
            <a:off x="1286933" y="3831102"/>
            <a:ext cx="1075664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>
            <a:off x="1286933" y="2914585"/>
            <a:ext cx="1075664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1000 р."/>
          <p:cNvSpPr txBox="1"/>
          <p:nvPr/>
        </p:nvSpPr>
        <p:spPr>
          <a:xfrm>
            <a:off x="92100" y="7766174"/>
            <a:ext cx="11366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1000 р.</a:t>
            </a:r>
          </a:p>
        </p:txBody>
      </p:sp>
      <p:sp>
        <p:nvSpPr>
          <p:cNvPr id="182" name="2000 р."/>
          <p:cNvSpPr txBox="1"/>
          <p:nvPr/>
        </p:nvSpPr>
        <p:spPr>
          <a:xfrm>
            <a:off x="92100" y="6724774"/>
            <a:ext cx="113660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2000 р.</a:t>
            </a:r>
          </a:p>
        </p:txBody>
      </p:sp>
      <p:sp>
        <p:nvSpPr>
          <p:cNvPr id="183" name="3000 р."/>
          <p:cNvSpPr txBox="1"/>
          <p:nvPr/>
        </p:nvSpPr>
        <p:spPr>
          <a:xfrm>
            <a:off x="92100" y="5683374"/>
            <a:ext cx="113660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3000 р.</a:t>
            </a:r>
          </a:p>
        </p:txBody>
      </p:sp>
      <p:sp>
        <p:nvSpPr>
          <p:cNvPr id="184" name="4000 р."/>
          <p:cNvSpPr txBox="1"/>
          <p:nvPr/>
        </p:nvSpPr>
        <p:spPr>
          <a:xfrm>
            <a:off x="92100" y="4641973"/>
            <a:ext cx="11366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4000 р.</a:t>
            </a:r>
          </a:p>
        </p:txBody>
      </p:sp>
      <p:sp>
        <p:nvSpPr>
          <p:cNvPr id="185" name="5000 р."/>
          <p:cNvSpPr txBox="1"/>
          <p:nvPr/>
        </p:nvSpPr>
        <p:spPr>
          <a:xfrm>
            <a:off x="92100" y="3600573"/>
            <a:ext cx="11366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5000 р.</a:t>
            </a:r>
          </a:p>
        </p:txBody>
      </p:sp>
      <p:sp>
        <p:nvSpPr>
          <p:cNvPr id="186" name="6000 р."/>
          <p:cNvSpPr txBox="1"/>
          <p:nvPr/>
        </p:nvSpPr>
        <p:spPr>
          <a:xfrm>
            <a:off x="92100" y="2684056"/>
            <a:ext cx="11366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6000 р.</a:t>
            </a:r>
          </a:p>
        </p:txBody>
      </p:sp>
      <p:grpSp>
        <p:nvGrpSpPr>
          <p:cNvPr id="189" name="Screen Shot 2018-11-02 at 08.43.11.png"/>
          <p:cNvGrpSpPr/>
          <p:nvPr/>
        </p:nvGrpSpPr>
        <p:grpSpPr>
          <a:xfrm>
            <a:off x="1368214" y="7283734"/>
            <a:ext cx="1108876" cy="1624669"/>
            <a:chOff x="0" y="0"/>
            <a:chExt cx="1108875" cy="1624667"/>
          </a:xfrm>
        </p:grpSpPr>
        <p:pic>
          <p:nvPicPr>
            <p:cNvPr id="188" name="Screen Shot 2018-11-02 at 08.43.11.png" descr="Screen Shot 2018-11-02 at 08.43.1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54876" cy="12944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Screen Shot 2018-11-02 at 08.43.11.png" descr="Screen Shot 2018-11-02 at 08.43.11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08876" cy="1624668"/>
            </a:xfrm>
            <a:prstGeom prst="rect">
              <a:avLst/>
            </a:prstGeom>
            <a:effectLst/>
          </p:spPr>
        </p:pic>
      </p:grpSp>
      <p:sp>
        <p:nvSpPr>
          <p:cNvPr id="190" name="TEANA OCCLUX…"/>
          <p:cNvSpPr txBox="1"/>
          <p:nvPr/>
        </p:nvSpPr>
        <p:spPr>
          <a:xfrm>
            <a:off x="2386839" y="7628403"/>
            <a:ext cx="229738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t>TEANA OCCLUX</a:t>
            </a:r>
          </a:p>
          <a:p>
            <a:pPr algn="l">
              <a:defRPr sz="21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ср.цена 1068 р.</a:t>
            </a:r>
          </a:p>
        </p:txBody>
      </p:sp>
      <p:grpSp>
        <p:nvGrpSpPr>
          <p:cNvPr id="193" name="Screen Shot 2018-11-02 at 09.36.54.png"/>
          <p:cNvGrpSpPr/>
          <p:nvPr/>
        </p:nvGrpSpPr>
        <p:grpSpPr>
          <a:xfrm>
            <a:off x="4887509" y="7419398"/>
            <a:ext cx="1009186" cy="1603228"/>
            <a:chOff x="0" y="0"/>
            <a:chExt cx="1009185" cy="1603226"/>
          </a:xfrm>
        </p:grpSpPr>
        <p:pic>
          <p:nvPicPr>
            <p:cNvPr id="192" name="Screen Shot 2018-11-02 at 09.36.54.png" descr="Screen Shot 2018-11-02 at 09.36.5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55186" cy="12730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Screen Shot 2018-11-02 at 09.36.54.png" descr="Screen Shot 2018-11-02 at 09.36.54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09186" cy="1603227"/>
            </a:xfrm>
            <a:prstGeom prst="rect">
              <a:avLst/>
            </a:prstGeom>
            <a:effectLst/>
          </p:spPr>
        </p:pic>
      </p:grpSp>
      <p:grpSp>
        <p:nvGrpSpPr>
          <p:cNvPr id="196" name="Screen Shot 2018-11-02 at 09.57.07.png"/>
          <p:cNvGrpSpPr/>
          <p:nvPr/>
        </p:nvGrpSpPr>
        <p:grpSpPr>
          <a:xfrm>
            <a:off x="3708203" y="1947872"/>
            <a:ext cx="823742" cy="1933428"/>
            <a:chOff x="0" y="0"/>
            <a:chExt cx="823741" cy="1933426"/>
          </a:xfrm>
        </p:grpSpPr>
        <p:pic>
          <p:nvPicPr>
            <p:cNvPr id="195" name="Screen Shot 2018-11-02 at 09.57.07.png" descr="Screen Shot 2018-11-02 at 09.57.0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569742" cy="16032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4" name="Screen Shot 2018-11-02 at 09.57.07.png" descr="Screen Shot 2018-11-02 at 09.57.07.pn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823742" cy="1933428"/>
            </a:xfrm>
            <a:prstGeom prst="rect">
              <a:avLst/>
            </a:prstGeom>
            <a:effectLst/>
          </p:spPr>
        </p:pic>
      </p:grpSp>
      <p:sp>
        <p:nvSpPr>
          <p:cNvPr id="197" name="LANCOME…"/>
          <p:cNvSpPr txBox="1"/>
          <p:nvPr/>
        </p:nvSpPr>
        <p:spPr>
          <a:xfrm>
            <a:off x="4560866" y="2209132"/>
            <a:ext cx="21975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rgbClr val="2C2C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LANCOME</a:t>
            </a:r>
          </a:p>
          <a:p>
            <a:pPr algn="l" defTabSz="457200">
              <a:defRPr sz="1800" b="0">
                <a:solidFill>
                  <a:srgbClr val="2C2C2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Renergie Multi-Lift </a:t>
            </a:r>
          </a:p>
          <a:p>
            <a:pPr algn="l" defTabSz="457200">
              <a:defRPr sz="1800" b="0">
                <a:solidFill>
                  <a:srgbClr val="2C2C2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Ultra Full Spectrum </a:t>
            </a:r>
          </a:p>
          <a:p>
            <a:pPr algn="l" defTabSz="457200">
              <a:defRPr sz="1800" b="0">
                <a:solidFill>
                  <a:srgbClr val="2C2C2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Anti-Ageing Fluid</a:t>
            </a:r>
          </a:p>
          <a:p>
            <a:pPr algn="l" defTabSz="457200">
              <a:defRPr sz="1800" b="0">
                <a:solidFill>
                  <a:srgbClr val="2C2C2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6000 р.</a:t>
            </a:r>
          </a:p>
        </p:txBody>
      </p:sp>
      <p:sp>
        <p:nvSpPr>
          <p:cNvPr id="198" name="LUMENE…"/>
          <p:cNvSpPr txBox="1"/>
          <p:nvPr/>
        </p:nvSpPr>
        <p:spPr>
          <a:xfrm>
            <a:off x="5842364" y="7336303"/>
            <a:ext cx="244976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LUMENE</a:t>
            </a:r>
          </a:p>
          <a:p>
            <a:pPr algn="l">
              <a:defRPr sz="20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Успокаивающий </a:t>
            </a:r>
          </a:p>
          <a:p>
            <a:pPr algn="l">
              <a:defRPr sz="20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дневной флюид 1050 р.</a:t>
            </a:r>
          </a:p>
        </p:txBody>
      </p:sp>
      <p:grpSp>
        <p:nvGrpSpPr>
          <p:cNvPr id="201" name="Screen Shot 2018-11-02 at 10.03.18.png"/>
          <p:cNvGrpSpPr/>
          <p:nvPr/>
        </p:nvGrpSpPr>
        <p:grpSpPr>
          <a:xfrm>
            <a:off x="4691403" y="5006785"/>
            <a:ext cx="762778" cy="1954869"/>
            <a:chOff x="0" y="0"/>
            <a:chExt cx="762777" cy="1954867"/>
          </a:xfrm>
        </p:grpSpPr>
        <p:pic>
          <p:nvPicPr>
            <p:cNvPr id="200" name="Screen Shot 2018-11-02 at 10.03.18.png" descr="Screen Shot 2018-11-02 at 10.03.18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508778" cy="16246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Screen Shot 2018-11-02 at 10.03.18.png" descr="Screen Shot 2018-11-02 at 10.03.18.png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762778" cy="1954869"/>
            </a:xfrm>
            <a:prstGeom prst="rect">
              <a:avLst/>
            </a:prstGeom>
            <a:effectLst/>
          </p:spPr>
        </p:pic>
      </p:grpSp>
      <p:sp>
        <p:nvSpPr>
          <p:cNvPr id="202" name="Caudalie…"/>
          <p:cNvSpPr txBox="1"/>
          <p:nvPr/>
        </p:nvSpPr>
        <p:spPr>
          <a:xfrm>
            <a:off x="5388235" y="5203167"/>
            <a:ext cx="2582076" cy="156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Caudalie</a:t>
            </a:r>
            <a:r>
              <a:t> </a:t>
            </a:r>
          </a:p>
          <a:p>
            <a:pPr algn="l"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Vinoperfect Radiance </a:t>
            </a:r>
          </a:p>
          <a:p>
            <a:pPr algn="l"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Moisturizer Broad </a:t>
            </a:r>
          </a:p>
          <a:p>
            <a:pPr algn="l"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Spectrum Fluid</a:t>
            </a:r>
          </a:p>
          <a:p>
            <a:pPr algn="l">
              <a:defRPr sz="19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3000 р.</a:t>
            </a:r>
          </a:p>
        </p:txBody>
      </p:sp>
      <p:grpSp>
        <p:nvGrpSpPr>
          <p:cNvPr id="205" name="Screen Shot 2018-11-02 at 10.36.56.png"/>
          <p:cNvGrpSpPr/>
          <p:nvPr/>
        </p:nvGrpSpPr>
        <p:grpSpPr>
          <a:xfrm>
            <a:off x="8419513" y="3868610"/>
            <a:ext cx="749812" cy="1954869"/>
            <a:chOff x="0" y="0"/>
            <a:chExt cx="749811" cy="1954867"/>
          </a:xfrm>
        </p:grpSpPr>
        <p:pic>
          <p:nvPicPr>
            <p:cNvPr id="204" name="Screen Shot 2018-11-02 at 10.36.56.png" descr="Screen Shot 2018-11-02 at 10.36.56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000" y="88900"/>
              <a:ext cx="495812" cy="16246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3" name="Screen Shot 2018-11-02 at 10.36.56.png" descr="Screen Shot 2018-11-02 at 10.36.56.png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-1"/>
              <a:ext cx="749812" cy="1954869"/>
            </a:xfrm>
            <a:prstGeom prst="rect">
              <a:avLst/>
            </a:prstGeom>
            <a:effectLst/>
          </p:spPr>
        </p:pic>
      </p:grpSp>
      <p:sp>
        <p:nvSpPr>
          <p:cNvPr id="206" name="LANCOME…"/>
          <p:cNvSpPr txBox="1"/>
          <p:nvPr/>
        </p:nvSpPr>
        <p:spPr>
          <a:xfrm>
            <a:off x="9237902" y="3824752"/>
            <a:ext cx="263781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rgbClr val="2C2C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LANCOME</a:t>
            </a:r>
          </a:p>
          <a:p>
            <a:pPr algn="l" defTabSz="457200">
              <a:defRPr sz="1800" b="0">
                <a:solidFill>
                  <a:srgbClr val="2C2C2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Hydrazen Neurocalm </a:t>
            </a:r>
          </a:p>
          <a:p>
            <a:pPr algn="l" defTabSz="457200">
              <a:defRPr sz="1800" b="0">
                <a:solidFill>
                  <a:srgbClr val="2C2C2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Anti-Stress Moisturising </a:t>
            </a:r>
          </a:p>
          <a:p>
            <a:pPr algn="l" defTabSz="457200">
              <a:defRPr sz="1800" b="0">
                <a:solidFill>
                  <a:srgbClr val="2C2C2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Cream Fluid</a:t>
            </a:r>
          </a:p>
          <a:p>
            <a:pPr algn="l" defTabSz="457200">
              <a:defRPr sz="1800" b="0">
                <a:solidFill>
                  <a:srgbClr val="2C2C2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4000 р.</a:t>
            </a:r>
          </a:p>
        </p:txBody>
      </p:sp>
      <p:grpSp>
        <p:nvGrpSpPr>
          <p:cNvPr id="209" name="Screen Shot 2018-11-02 at 10.49.28.png"/>
          <p:cNvGrpSpPr/>
          <p:nvPr/>
        </p:nvGrpSpPr>
        <p:grpSpPr>
          <a:xfrm>
            <a:off x="9686166" y="983510"/>
            <a:ext cx="922899" cy="1907327"/>
            <a:chOff x="0" y="0"/>
            <a:chExt cx="922897" cy="1907325"/>
          </a:xfrm>
        </p:grpSpPr>
        <p:pic>
          <p:nvPicPr>
            <p:cNvPr id="208" name="Screen Shot 2018-11-02 at 10.49.28.png" descr="Screen Shot 2018-11-02 at 10.49.28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7000" y="88900"/>
              <a:ext cx="668898" cy="15771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Screen Shot 2018-11-02 at 10.49.28.png" descr="Screen Shot 2018-11-02 at 10.49.28.png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" y="0"/>
              <a:ext cx="922899" cy="1907326"/>
            </a:xfrm>
            <a:prstGeom prst="rect">
              <a:avLst/>
            </a:prstGeom>
            <a:effectLst/>
          </p:spPr>
        </p:pic>
      </p:grpSp>
      <p:sp>
        <p:nvSpPr>
          <p:cNvPr id="210" name="LA PRAIRIE…"/>
          <p:cNvSpPr txBox="1"/>
          <p:nvPr/>
        </p:nvSpPr>
        <p:spPr>
          <a:xfrm>
            <a:off x="10653646" y="1005352"/>
            <a:ext cx="2016328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LA PRAIRIE</a:t>
            </a:r>
          </a:p>
          <a:p>
            <a:pPr algn="l" defTabSz="457200">
              <a:defRPr sz="16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Cellular Radiance Флюид для лица с клеточным комплексом Чистое золото</a:t>
            </a:r>
          </a:p>
          <a:p>
            <a:pPr algn="l" defTabSz="457200">
              <a:defRPr sz="1600"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30 000 р.</a:t>
            </a:r>
          </a:p>
        </p:txBody>
      </p:sp>
      <p:grpSp>
        <p:nvGrpSpPr>
          <p:cNvPr id="213" name="Screen Shot 2018-11-02 at 11.12.36.png"/>
          <p:cNvGrpSpPr/>
          <p:nvPr/>
        </p:nvGrpSpPr>
        <p:grpSpPr>
          <a:xfrm>
            <a:off x="8721811" y="7419398"/>
            <a:ext cx="762779" cy="1767567"/>
            <a:chOff x="0" y="0"/>
            <a:chExt cx="762777" cy="1767566"/>
          </a:xfrm>
        </p:grpSpPr>
        <p:pic>
          <p:nvPicPr>
            <p:cNvPr id="212" name="Screen Shot 2018-11-02 at 11.12.36.png" descr="Screen Shot 2018-11-02 at 11.12.36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7000" y="88900"/>
              <a:ext cx="508778" cy="14373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1" name="Screen Shot 2018-11-02 at 11.12.36.png" descr="Screen Shot 2018-11-02 at 11.12.36.png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-1"/>
              <a:ext cx="762778" cy="1767568"/>
            </a:xfrm>
            <a:prstGeom prst="rect">
              <a:avLst/>
            </a:prstGeom>
            <a:effectLst/>
          </p:spPr>
        </p:pic>
      </p:grpSp>
      <p:sp>
        <p:nvSpPr>
          <p:cNvPr id="214" name="Yves Rocher…"/>
          <p:cNvSpPr txBox="1"/>
          <p:nvPr/>
        </p:nvSpPr>
        <p:spPr>
          <a:xfrm>
            <a:off x="9555505" y="7264710"/>
            <a:ext cx="2901483" cy="162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Yves Rocher</a:t>
            </a:r>
            <a:r>
              <a:t> </a:t>
            </a:r>
          </a:p>
          <a:p>
            <a:pPr algn="l">
              <a:defRPr sz="20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флюид от морщин и для выравнивания поверхности кожи</a:t>
            </a:r>
          </a:p>
          <a:p>
            <a:pPr algn="l">
              <a:defRPr sz="20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1000 р.</a:t>
            </a:r>
          </a:p>
        </p:txBody>
      </p:sp>
      <p:grpSp>
        <p:nvGrpSpPr>
          <p:cNvPr id="217" name="Screen Shot 2018-11-02 at 11.37.14.png"/>
          <p:cNvGrpSpPr/>
          <p:nvPr/>
        </p:nvGrpSpPr>
        <p:grpSpPr>
          <a:xfrm>
            <a:off x="7260297" y="6112024"/>
            <a:ext cx="1390600" cy="1436674"/>
            <a:chOff x="0" y="0"/>
            <a:chExt cx="1390599" cy="1436672"/>
          </a:xfrm>
        </p:grpSpPr>
        <p:pic>
          <p:nvPicPr>
            <p:cNvPr id="216" name="Screen Shot 2018-11-02 at 11.37.14.png" descr="Screen Shot 2018-11-02 at 11.37.14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27000" y="88900"/>
              <a:ext cx="1136600" cy="11064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Screen Shot 2018-11-02 at 11.37.14.png" descr="Screen Shot 2018-11-02 at 11.37.14.png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0"/>
              <a:ext cx="1390600" cy="1436673"/>
            </a:xfrm>
            <a:prstGeom prst="rect">
              <a:avLst/>
            </a:prstGeom>
            <a:effectLst/>
          </p:spPr>
        </p:pic>
      </p:grpSp>
      <p:sp>
        <p:nvSpPr>
          <p:cNvPr id="218" name="+Active…"/>
          <p:cNvSpPr txBox="1"/>
          <p:nvPr/>
        </p:nvSpPr>
        <p:spPr>
          <a:xfrm>
            <a:off x="8695478" y="5913903"/>
            <a:ext cx="278612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+Active </a:t>
            </a:r>
          </a:p>
          <a:p>
            <a:pPr algn="l"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Флюид питательный с усиленным лифтинговым действием</a:t>
            </a:r>
          </a:p>
          <a:p>
            <a:pPr algn="l"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1 900 р.</a:t>
            </a:r>
          </a:p>
        </p:txBody>
      </p:sp>
      <p:grpSp>
        <p:nvGrpSpPr>
          <p:cNvPr id="221" name="Screen Shot 2018-11-02 at 11.43.26.png"/>
          <p:cNvGrpSpPr/>
          <p:nvPr/>
        </p:nvGrpSpPr>
        <p:grpSpPr>
          <a:xfrm>
            <a:off x="3176506" y="5851461"/>
            <a:ext cx="1263186" cy="1871254"/>
            <a:chOff x="0" y="0"/>
            <a:chExt cx="1263185" cy="1871252"/>
          </a:xfrm>
        </p:grpSpPr>
        <p:pic>
          <p:nvPicPr>
            <p:cNvPr id="220" name="Screen Shot 2018-11-02 at 11.43.26.png" descr="Screen Shot 2018-11-02 at 11.43.26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7000" y="88900"/>
              <a:ext cx="1009186" cy="15410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9" name="Screen Shot 2018-11-02 at 11.43.26.png" descr="Screen Shot 2018-11-02 at 11.43.26.png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0" y="-1"/>
              <a:ext cx="1263186" cy="1871254"/>
            </a:xfrm>
            <a:prstGeom prst="rect">
              <a:avLst/>
            </a:prstGeom>
            <a:effectLst/>
          </p:spPr>
        </p:pic>
      </p:grpSp>
      <p:sp>
        <p:nvSpPr>
          <p:cNvPr id="222" name="LA ROCHE POSAY…"/>
          <p:cNvSpPr txBox="1"/>
          <p:nvPr/>
        </p:nvSpPr>
        <p:spPr>
          <a:xfrm>
            <a:off x="1174735" y="6365023"/>
            <a:ext cx="2030184" cy="82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6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LA ROCHE POSAY</a:t>
            </a:r>
            <a:r>
              <a:t> </a:t>
            </a:r>
          </a:p>
          <a:p>
            <a:pPr algn="r">
              <a:defRPr sz="16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Флюид Толеран </a:t>
            </a:r>
          </a:p>
          <a:p>
            <a:pPr algn="r">
              <a:defRPr sz="16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Ультра 1300 р.</a:t>
            </a:r>
          </a:p>
        </p:txBody>
      </p:sp>
      <p:sp>
        <p:nvSpPr>
          <p:cNvPr id="223" name="Quote Bubble"/>
          <p:cNvSpPr/>
          <p:nvPr/>
        </p:nvSpPr>
        <p:spPr>
          <a:xfrm>
            <a:off x="1011078" y="576182"/>
            <a:ext cx="2637750" cy="1749277"/>
          </a:xfrm>
          <a:prstGeom prst="wedgeEllipseCallout">
            <a:avLst>
              <a:gd name="adj1" fmla="val 71092"/>
              <a:gd name="adj2" fmla="val -33262"/>
            </a:avLst>
          </a:prstGeom>
          <a:solidFill>
            <a:schemeClr val="accent3">
              <a:hueOff val="-274225"/>
              <a:satOff val="26768"/>
              <a:lumOff val="1136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4" name="Критерий сравнения:…"/>
          <p:cNvSpPr txBox="1"/>
          <p:nvPr/>
        </p:nvSpPr>
        <p:spPr>
          <a:xfrm>
            <a:off x="1277265" y="970961"/>
            <a:ext cx="2139125" cy="959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 b="0"/>
            </a:pPr>
            <a:r>
              <a:t>Критерий сравнения: </a:t>
            </a:r>
          </a:p>
          <a:p>
            <a:pPr>
              <a:defRPr sz="1500" b="0"/>
            </a:pPr>
            <a:r>
              <a:t>текстура и эффект, </a:t>
            </a:r>
          </a:p>
          <a:p>
            <a:pPr>
              <a:defRPr sz="1500" b="0"/>
            </a:pPr>
            <a:r>
              <a:t>похожий на один </a:t>
            </a:r>
          </a:p>
          <a:p>
            <a:pPr>
              <a:defRPr sz="1500" b="0"/>
            </a:pPr>
            <a:r>
              <a:t>из микрофлюидов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age500.jpg" descr="age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325" y="2074285"/>
            <a:ext cx="4782907" cy="478290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Срочный ботокс-эффект…"/>
          <p:cNvSpPr txBox="1"/>
          <p:nvPr/>
        </p:nvSpPr>
        <p:spPr>
          <a:xfrm>
            <a:off x="4519561" y="317489"/>
            <a:ext cx="8055938" cy="9626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Срочный ботокс-эффект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Экспресс-заполнение морщин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Увлажнение глубоких слоев кожи 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Повышение упругости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Выравнивание рельефа </a:t>
            </a:r>
          </a:p>
          <a:p>
            <a:pPr algn="l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  <a:p>
            <a:pPr algn="l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АКТИВНЫЕ ИНГРЕДИЕНТЫ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/>
            </a:r>
            <a:br/>
            <a:r>
              <a:rPr b="1">
                <a:latin typeface="Helvetica"/>
                <a:ea typeface="Helvetica"/>
                <a:cs typeface="Helvetica"/>
                <a:sym typeface="Helvetica"/>
              </a:rPr>
              <a:t>Lipomoist-2036</a:t>
            </a:r>
            <a:r>
              <a:t> — невидимый страж красоты кожи. Молекулярная пленка для упругости и увлажнения. Увеличивает уровень коллагена в коже, омолаживает. 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Retinol molecular film fluid WP</a:t>
            </a:r>
            <a:r>
              <a:t> — молекулярный комплекс с ретинолом и витамином Е для совершенствования рельефа кожи, повышения эластичности и обновления, как после легкого пилинга. 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ХЕР-018</a:t>
            </a:r>
            <a:r>
              <a:t> — срочный ботокс-эффект. Мощный anti-age токсин, полученный из морской конической улитки. Контролирует работу мимических мышц и доказанно разглаживает морщины уже через 2 часа после нанесения. 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Hyadisine</a:t>
            </a:r>
            <a:r>
              <a:t> — экспресс-филлер. Морской аналог гиалуроновой кислоты с более выраженным эффектом. Всего через 2 часа кожа более увлажненная, упругая и гладкая. 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Hyanify</a:t>
            </a:r>
            <a:r>
              <a:t> — увлажняющий филлер. Улучшает клеточную активность, увеличивает синтез собственной гиалуроновой кислоты в коже на 66%. 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Diffuporine</a:t>
            </a:r>
            <a:r>
              <a:t> — тотальное увлажнение изнутри. Повышает уровень увлажненности кожи на 131%. Мгновенно уменьшает сухость, стянутость, шелушение, смягчает огрубевшие участки. Повышает упругость и разглаживает морщины. </a:t>
            </a:r>
          </a:p>
        </p:txBody>
      </p:sp>
      <p:sp>
        <p:nvSpPr>
          <p:cNvPr id="228" name="РРЦ: 1 180 руб.…"/>
          <p:cNvSpPr txBox="1"/>
          <p:nvPr/>
        </p:nvSpPr>
        <p:spPr>
          <a:xfrm>
            <a:off x="236914" y="7712062"/>
            <a:ext cx="304570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900" b="0"/>
            </a:pPr>
            <a:r>
              <a:rPr dirty="0" err="1" smtClean="0"/>
              <a:t>Объем</a:t>
            </a:r>
            <a:r>
              <a:rPr dirty="0"/>
              <a:t>: 50 </a:t>
            </a:r>
            <a:r>
              <a:rPr dirty="0" err="1"/>
              <a:t>мл</a:t>
            </a:r>
            <a:endParaRPr dirty="0"/>
          </a:p>
          <a:p>
            <a:pPr algn="l">
              <a:defRPr sz="1900" b="0"/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17</a:t>
            </a:r>
          </a:p>
          <a:p>
            <a:pPr algn="l">
              <a:defRPr sz="1900" b="0"/>
            </a:pPr>
            <a:r>
              <a:rPr dirty="0" err="1"/>
              <a:t>Страна</a:t>
            </a:r>
            <a:r>
              <a:rPr dirty="0"/>
              <a:t> </a:t>
            </a:r>
            <a:r>
              <a:rPr dirty="0" err="1"/>
              <a:t>производства</a:t>
            </a:r>
            <a:r>
              <a:rPr dirty="0"/>
              <a:t>: РФ</a:t>
            </a:r>
          </a:p>
          <a:p>
            <a:pPr algn="l">
              <a:defRPr sz="1900" b="0"/>
            </a:pPr>
            <a:r>
              <a:rPr dirty="0" err="1"/>
              <a:t>Артикул</a:t>
            </a:r>
            <a:r>
              <a:rPr dirty="0"/>
              <a:t>: 2033</a:t>
            </a:r>
          </a:p>
        </p:txBody>
      </p:sp>
      <p:pic>
        <p:nvPicPr>
          <p:cNvPr id="229" name="occlux-symbol.png" descr="occlux-symbo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712" y="856516"/>
            <a:ext cx="2267239" cy="2267239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Косметическая альтернатива гиалуронового филлера и инъекций ботокса"/>
          <p:cNvSpPr txBox="1"/>
          <p:nvPr/>
        </p:nvSpPr>
        <p:spPr>
          <a:xfrm>
            <a:off x="155737" y="234950"/>
            <a:ext cx="4096450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Косметическая альтернатива гиалуронового филлера и инъекций ботокса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hi500.jpg" descr="hi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55" y="2123843"/>
            <a:ext cx="4618005" cy="461800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Укрепление каркаса кожи…"/>
          <p:cNvSpPr txBox="1"/>
          <p:nvPr/>
        </p:nvSpPr>
        <p:spPr>
          <a:xfrm>
            <a:off x="4485695" y="253991"/>
            <a:ext cx="8047537" cy="975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Укрепление каркаса кожи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Моделирование овала лица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Борьба с гравитационным птозом 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Лифтинг и увлажнение</a:t>
            </a:r>
          </a:p>
          <a:p>
            <a:pPr marL="263921" indent="-263921" algn="l" defTabSz="457200">
              <a:spcBef>
                <a:spcPts val="1200"/>
              </a:spcBef>
              <a:buSzPct val="145000"/>
              <a:buChar char="✓"/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Повышение упругости </a:t>
            </a:r>
          </a:p>
          <a:p>
            <a:pPr algn="l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  <a:p>
            <a:pPr algn="l" defTabSz="457200">
              <a:spcBef>
                <a:spcPts val="1200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АКТИВНЫЕ ИНГРЕДИЕНТЫ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/>
            </a:r>
            <a:br/>
            <a:r>
              <a:rPr b="1">
                <a:latin typeface="Helvetica"/>
                <a:ea typeface="Helvetica"/>
                <a:cs typeface="Helvetica"/>
                <a:sym typeface="Helvetica"/>
              </a:rPr>
              <a:t>Lipomoist-2036</a:t>
            </a:r>
            <a:r>
              <a:t> — невидимый страж красоты кожи. Молекулярная пленка для упругости и увлажнения. Увеличивает уровень коллагена в коже, омолаживает. 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Retinol molecular film fluid WP</a:t>
            </a:r>
            <a:r>
              <a:t> — молекулярный комплекс с ретинолом и витамином Е для совершенствования рельефа кожи, повышения эластичности и обновления, как после легкого пилинга. 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Uplevity</a:t>
            </a:r>
            <a:r>
              <a:t> — антигравитационное омоложение. Повышает уровень элементов, поддерживающих коллагеновые и эластиновые волокна. Улучшает сцепление клеток с межлеточным матриксом. Противостоит обвисанию кожи, вызванному силой тяжести. 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Serilesine</a:t>
            </a:r>
            <a:r>
              <a:t> — альтернатива нитевой подтяжке лица. Стимулирует синтез белков межлекточного матрикса, улучшает связи между клетками эпидермиса и дермы. Укрепляет структуру и улучшает состояние зрелой кожи. </a:t>
            </a:r>
          </a:p>
          <a:p>
            <a:pPr algn="just" defTabSz="457200">
              <a:spcBef>
                <a:spcPts val="1200"/>
              </a:spcBef>
              <a:defRPr sz="1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Trylagen</a:t>
            </a:r>
            <a:r>
              <a:t> — тройная поддержка коллагена. Увеличивает синтез коллагена типов I, III и IV втрое. Способствует правильному формированию и равномерному распределению коллагеновых волокон в коже. Препятствует гликации (склеиванию молекул коллагена), возникающей после 35 лет. Сокращает глубину морщин до 35%. </a:t>
            </a:r>
          </a:p>
        </p:txBody>
      </p:sp>
      <p:sp>
        <p:nvSpPr>
          <p:cNvPr id="234" name="РРЦ: 1 050 руб.…"/>
          <p:cNvSpPr txBox="1"/>
          <p:nvPr/>
        </p:nvSpPr>
        <p:spPr>
          <a:xfrm>
            <a:off x="358228" y="7559661"/>
            <a:ext cx="304570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900" b="0"/>
            </a:pPr>
            <a:r>
              <a:rPr dirty="0" err="1" smtClean="0"/>
              <a:t>Объем</a:t>
            </a:r>
            <a:r>
              <a:rPr dirty="0"/>
              <a:t>: 50 </a:t>
            </a:r>
            <a:r>
              <a:rPr dirty="0" err="1"/>
              <a:t>мл</a:t>
            </a:r>
            <a:endParaRPr dirty="0"/>
          </a:p>
          <a:p>
            <a:pPr algn="l">
              <a:defRPr sz="1900" b="0"/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коробке</a:t>
            </a:r>
            <a:r>
              <a:rPr dirty="0"/>
              <a:t>: 17</a:t>
            </a:r>
          </a:p>
          <a:p>
            <a:pPr algn="l">
              <a:defRPr sz="1900" b="0"/>
            </a:pPr>
            <a:r>
              <a:rPr dirty="0" err="1"/>
              <a:t>Страна</a:t>
            </a:r>
            <a:r>
              <a:rPr dirty="0"/>
              <a:t> </a:t>
            </a:r>
            <a:r>
              <a:rPr dirty="0" err="1"/>
              <a:t>производства</a:t>
            </a:r>
            <a:r>
              <a:rPr dirty="0"/>
              <a:t>: РФ</a:t>
            </a:r>
          </a:p>
          <a:p>
            <a:pPr algn="l">
              <a:defRPr sz="1900" b="0"/>
            </a:pPr>
            <a:r>
              <a:rPr dirty="0" err="1"/>
              <a:t>Артикул</a:t>
            </a:r>
            <a:r>
              <a:rPr dirty="0"/>
              <a:t>: 2034</a:t>
            </a:r>
          </a:p>
        </p:txBody>
      </p:sp>
      <p:pic>
        <p:nvPicPr>
          <p:cNvPr id="235" name="occlux-symbol.png" descr="occlux-symbo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712" y="856516"/>
            <a:ext cx="2267239" cy="226723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Косметическая альтернатива нитевой подтяжки лица"/>
          <p:cNvSpPr txBox="1"/>
          <p:nvPr/>
        </p:nvSpPr>
        <p:spPr>
          <a:xfrm>
            <a:off x="358228" y="357546"/>
            <a:ext cx="3155164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Косметическая альтернатива нитевой подтяжки лица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enso500.jpg" descr="senso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" y="2080154"/>
            <a:ext cx="4658850" cy="465885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Комфорт для чувствительной кожи…"/>
          <p:cNvSpPr txBox="1"/>
          <p:nvPr/>
        </p:nvSpPr>
        <p:spPr>
          <a:xfrm>
            <a:off x="4485695" y="440256"/>
            <a:ext cx="8149600" cy="944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0031" indent="-250031" algn="l" defTabSz="457200">
              <a:spcBef>
                <a:spcPts val="1200"/>
              </a:spcBef>
              <a:buSzPct val="145000"/>
              <a:buChar char="✓"/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Комфорт для чувствительной кожи </a:t>
            </a:r>
          </a:p>
          <a:p>
            <a:pPr marL="250031" indent="-250031" algn="l" defTabSz="457200">
              <a:spcBef>
                <a:spcPts val="1200"/>
              </a:spcBef>
              <a:buSzPct val="145000"/>
              <a:buChar char="✓"/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Уменьшение красноты</a:t>
            </a:r>
          </a:p>
          <a:p>
            <a:pPr marL="250031" indent="-250031" algn="l" defTabSz="457200">
              <a:spcBef>
                <a:spcPts val="1200"/>
              </a:spcBef>
              <a:buSzPct val="145000"/>
              <a:buChar char="✓"/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Осветление пигментации</a:t>
            </a:r>
          </a:p>
          <a:p>
            <a:pPr marL="250031" indent="-250031" algn="l" defTabSz="457200">
              <a:spcBef>
                <a:spcPts val="1200"/>
              </a:spcBef>
              <a:buSzPct val="145000"/>
              <a:buChar char="✓"/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Повышение упругости </a:t>
            </a:r>
          </a:p>
          <a:p>
            <a:pPr marL="250031" indent="-250031" algn="l" defTabSz="457200">
              <a:spcBef>
                <a:spcPts val="1200"/>
              </a:spcBef>
              <a:buSzPct val="145000"/>
              <a:buChar char="✓"/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Увлажнение </a:t>
            </a:r>
          </a:p>
          <a:p>
            <a:pPr algn="l" defTabSz="457200">
              <a:spcBef>
                <a:spcPts val="1200"/>
              </a:spcBef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  <a:p>
            <a:pPr algn="l" defTabSz="457200">
              <a:spcBef>
                <a:spcPts val="1200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АКТИВНЫЕ ИНГРЕДИЕНТЫ </a:t>
            </a:r>
          </a:p>
          <a:p>
            <a:pPr algn="just" defTabSz="457200">
              <a:spcBef>
                <a:spcPts val="1200"/>
              </a:spcBef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Lipomoist-2036</a:t>
            </a:r>
            <a:r>
              <a:t> — невидимый страж красоты кожи. Молекулярная пленка для упругости и увлажнения. Увеличивает уровень коллагена в коже, омолаживает. </a:t>
            </a:r>
          </a:p>
          <a:p>
            <a:pPr algn="just" defTabSz="457200">
              <a:spcBef>
                <a:spcPts val="1200"/>
              </a:spcBef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Retinol molecular film fluid WP</a:t>
            </a:r>
            <a:r>
              <a:t> — молекулярный комплекс с ретинолом и витамином Е для совершенствования рельефа кожи, повышения эластичности и обновления, как после легкого пилинга. </a:t>
            </a:r>
          </a:p>
          <a:p>
            <a:pPr algn="just" defTabSz="457200">
              <a:spcBef>
                <a:spcPts val="1200"/>
              </a:spcBef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SensAmone P5</a:t>
            </a:r>
            <a:r>
              <a:t> — мгновенный комфорт для чувствительной кожи. Содержит полипептид, полученный из яда морского анемона, способный тормозить болевые рецепторы кожи. Избавляет от неприятных ощущений, зуда и сверхчуствительности уже через 2 часа после нанесения. Повышает стрессоустройчивость кожи. </a:t>
            </a:r>
          </a:p>
          <a:p>
            <a:pPr algn="just" defTabSz="457200">
              <a:spcBef>
                <a:spcPts val="1200"/>
              </a:spcBef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Telangyn</a:t>
            </a:r>
            <a:r>
              <a:t> — нейтрализатор красноты. Подавляет активность пептида, вызывающего расширение сосудов в ответ на воспаление кожи. Снижает красноту и уменьшает пигментацию, значительно выравнивая тон кожи. </a:t>
            </a:r>
          </a:p>
          <a:p>
            <a:pPr algn="just" defTabSz="457200">
              <a:spcBef>
                <a:spcPts val="1200"/>
              </a:spcBef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Delisens</a:t>
            </a:r>
            <a:r>
              <a:t> — новое слово в борьбе с нейрогенным воспалением. Угнетает медиаторы, вызывающие воспаление и зуд. Восстанавливает барьерные функции кожи, возвращает ей спокойствие и комфорт. Нейтрализует действие косметических аллергенов, обеспечивает фотозащиту кожи. </a:t>
            </a:r>
          </a:p>
          <a:p>
            <a:pPr algn="just" defTabSz="457200">
              <a:spcBef>
                <a:spcPts val="1200"/>
              </a:spcBef>
              <a:defRPr sz="17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Brighlette</a:t>
            </a:r>
            <a:r>
              <a:t> — комплексный контроль пигментации. Воздействует на разные стадии образования пигментации, уменьшает уровень меланина в пигментных пятнах на 61% за 8 недель. Придает лицу сияние, осветляет пигментацию, дарит однородный тон кожи. </a:t>
            </a:r>
          </a:p>
        </p:txBody>
      </p:sp>
      <p:sp>
        <p:nvSpPr>
          <p:cNvPr id="240" name="РРЦ: 1 140 руб.…"/>
          <p:cNvSpPr txBox="1"/>
          <p:nvPr/>
        </p:nvSpPr>
        <p:spPr>
          <a:xfrm>
            <a:off x="270780" y="7847528"/>
            <a:ext cx="304570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900" b="0"/>
            </a:pPr>
            <a:r>
              <a:rPr dirty="0" err="1" smtClean="0"/>
              <a:t>Объем</a:t>
            </a:r>
            <a:r>
              <a:rPr dirty="0"/>
              <a:t>: 50 </a:t>
            </a:r>
            <a:r>
              <a:rPr dirty="0" err="1"/>
              <a:t>мл</a:t>
            </a:r>
            <a:endParaRPr dirty="0"/>
          </a:p>
          <a:p>
            <a:pPr algn="l">
              <a:defRPr sz="1900" b="0"/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коробке</a:t>
            </a:r>
            <a:r>
              <a:rPr dirty="0"/>
              <a:t>: 17</a:t>
            </a:r>
          </a:p>
          <a:p>
            <a:pPr algn="l">
              <a:defRPr sz="1900" b="0"/>
            </a:pPr>
            <a:r>
              <a:rPr dirty="0" err="1"/>
              <a:t>Страна</a:t>
            </a:r>
            <a:r>
              <a:rPr dirty="0"/>
              <a:t> </a:t>
            </a:r>
            <a:r>
              <a:rPr dirty="0" err="1"/>
              <a:t>производства</a:t>
            </a:r>
            <a:r>
              <a:rPr dirty="0"/>
              <a:t>: РФ</a:t>
            </a:r>
          </a:p>
          <a:p>
            <a:pPr algn="l">
              <a:defRPr sz="1900" b="0"/>
            </a:pPr>
            <a:r>
              <a:rPr dirty="0" err="1"/>
              <a:t>Артикул</a:t>
            </a:r>
            <a:r>
              <a:rPr dirty="0"/>
              <a:t>: 2032</a:t>
            </a:r>
          </a:p>
        </p:txBody>
      </p:sp>
      <p:pic>
        <p:nvPicPr>
          <p:cNvPr id="241" name="occlux-symbol.png" descr="occlux-symbo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712" y="856516"/>
            <a:ext cx="2267239" cy="226723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Косметическая альтернатива склеротерапии для идеального тона кожи без макияжа"/>
          <p:cNvSpPr txBox="1"/>
          <p:nvPr/>
        </p:nvSpPr>
        <p:spPr>
          <a:xfrm>
            <a:off x="270781" y="382946"/>
            <a:ext cx="4119537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Косметическая альтернатива склеротерапии для идеального тона кожи без макияжа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Произвольный</PresentationFormat>
  <Paragraphs>183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Валерия Гоголева</cp:lastModifiedBy>
  <cp:revision>1</cp:revision>
  <dcterms:modified xsi:type="dcterms:W3CDTF">2018-12-19T14:27:53Z</dcterms:modified>
</cp:coreProperties>
</file>