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7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40" autoAdjust="0"/>
  </p:normalViewPr>
  <p:slideViewPr>
    <p:cSldViewPr>
      <p:cViewPr>
        <p:scale>
          <a:sx n="52" d="100"/>
          <a:sy n="52" d="100"/>
        </p:scale>
        <p:origin x="-240" y="-19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1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ATL_(%D1%80%D0%B5%D0%BA%D0%BB%D0%B0%D0%BC%D0%B0)" TargetMode="External"/><Relationship Id="rId5" Type="http://schemas.openxmlformats.org/officeDocument/2006/relationships/hyperlink" Target="https://ru.wikipedia.org/wiki/%D0%A0%D0%B5%D0%BA%D0%BB%D0%B0%D0%BC%D0%B0" TargetMode="External"/><Relationship Id="rId4" Type="http://schemas.openxmlformats.org/officeDocument/2006/relationships/hyperlink" Target="https://ru.wikipedia.org/wiki/%D0%9C%D0%B0%D1%80%D0%BA%D0%B5%D1%82%D0%B8%D0%BD%D0%B3%D0%BE%D0%B2%D1%8B%D0%B5_%D0%BA%D0%BE%D0%BC%D0%BC%D1%83%D0%BD%D0%B8%D0%BA%D0%B0%D1%86%D0%B8%D0%B8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BTL (от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англ.</a:t>
            </a:r>
            <a:r>
              <a:t> below-the-line — под чертой) — комплекс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маркетинговых коммуникаций</a:t>
            </a:r>
            <a:r>
              <a:t>, который отличается от прямой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рекламы</a:t>
            </a:r>
            <a:r>
              <a:t>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/>
              </a:rPr>
              <a:t>ATL</a:t>
            </a:r>
            <a:r>
              <a:t> (от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англ.</a:t>
            </a:r>
            <a:r>
              <a:t> above-the-Line) способом воздействия на целевую аудиторию. Как правило, инструменты BTL позволяют контактировать с участниками промо-акций лично, непосредственно в точках продаж. Но помимо промо-акций, перформансов, организации ивентов и выставочной деятельности BTL также включает в себя инструменты стимулирования сбыта, которые не всегда связаны с непосредственно личной коммуникацией, например, мерчандайзинг и директ мейл (от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англ.</a:t>
            </a:r>
            <a:r>
              <a:t> direct mail — прямые почтовые рассылки).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+mn-lt"/>
              <a:ea typeface="+mn-ea"/>
              <a:cs typeface="+mn-cs"/>
              <a:sym typeface="Avenir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solidFill>
                <a:srgbClr val="555555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78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8238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8237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" y="6350"/>
            <a:ext cx="24363363" cy="1370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Масло виноградных косточек — смягчает, увлажняет, защищает и омолаживает кожу. Богато полезными веществами, включая витамин Е. Предохраняет кожу от основных признаков увядания.…"/>
          <p:cNvSpPr txBox="1"/>
          <p:nvPr/>
        </p:nvSpPr>
        <p:spPr>
          <a:xfrm>
            <a:off x="1550987" y="7482333"/>
            <a:ext cx="13760451" cy="538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виноградных косточек</a:t>
            </a:r>
            <a:r>
              <a:rPr b="0"/>
              <a:t> — </a:t>
            </a:r>
            <a:r>
              <a:rPr>
                <a:solidFill>
                  <a:srgbClr val="686F76"/>
                </a:solidFill>
              </a:rPr>
              <a:t>смягчает, увлажняет, защищает и омолаживает кожу. Богато полезными веществами, включая витамин Е. Предохраняет кожу от основных признаков увядания.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ши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богато ценными аминокислотами и витаминами молодости А и Е. Смягчает и защищает кожу.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Biocorno Vitamin Oil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смесь очищенных неокисленных масел злаковых ростков, содержит витамины А, Е, Омега 6. Эффективность связана с широким спектром жирорастворимых ингредиентов и низким уровнем свободных жирных кислот.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вечерней примулы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способствует замедлению процессов старения кожи.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Juveleven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гексапептид, омолаживающий фибропласты более, чем на 10 лет. 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Antarcticine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сокращает глубину морщин на 44%, укрепляет кожу. 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Uplevity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тетрапептид против обвисания кожи. Усиливает синтез эластина, улучшает структуру дермы. Повышает плотность кожи, оказывает лифтинг-эффект.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Hyadisine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экзополисахарид с мгновенным эффектом заполнения морщин.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174F8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Hyanify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повышает синтез собственной гиалуроновой кислоты на 66%, значительно уменьшает глубину </a:t>
            </a:r>
            <a:r>
              <a:rPr>
                <a:solidFill>
                  <a:srgbClr val="808080"/>
                </a:solidFill>
              </a:rPr>
              <a:t>и </a:t>
            </a:r>
            <a:r>
              <a:rPr>
                <a:solidFill>
                  <a:srgbClr val="686F76"/>
                </a:solidFill>
              </a:rPr>
              <a:t>объем морщин.</a:t>
            </a:r>
          </a:p>
        </p:txBody>
      </p:sp>
      <p:sp>
        <p:nvSpPr>
          <p:cNvPr id="102" name="против старения кожи…"/>
          <p:cNvSpPr txBox="1"/>
          <p:nvPr/>
        </p:nvSpPr>
        <p:spPr>
          <a:xfrm>
            <a:off x="1550987" y="5905500"/>
            <a:ext cx="4733826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174F86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против старения кожи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174F86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от морщин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174F86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увлажнение и питание</a:t>
            </a:r>
          </a:p>
        </p:txBody>
      </p:sp>
      <p:sp>
        <p:nvSpPr>
          <p:cNvPr id="103" name="Гидрофильное масло для снятия макияжа…"/>
          <p:cNvSpPr txBox="1"/>
          <p:nvPr/>
        </p:nvSpPr>
        <p:spPr>
          <a:xfrm>
            <a:off x="1462086" y="1676400"/>
            <a:ext cx="11809415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Ночной омолаживающий крем для лица</a:t>
            </a:r>
          </a:p>
          <a:p>
            <a:pPr algn="l">
              <a:defRPr sz="5400" b="1">
                <a:solidFill>
                  <a:srgbClr val="024C9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GOOD NIGHT</a:t>
            </a:r>
          </a:p>
        </p:txBody>
      </p:sp>
      <p:sp>
        <p:nvSpPr>
          <p:cNvPr id="104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3930649"/>
            <a:ext cx="1394777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Крем на основе роскошных натуральных масел и антивозрастных пептидов замедляет процессы старения кожи, уменьшает глубину морщин и помогает</a:t>
            </a:r>
          </a:p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ей максимально восстанавливаться во время ночного сна.</a:t>
            </a:r>
          </a:p>
        </p:txBody>
      </p:sp>
      <p:sp>
        <p:nvSpPr>
          <p:cNvPr id="105" name="Line"/>
          <p:cNvSpPr/>
          <p:nvPr/>
        </p:nvSpPr>
        <p:spPr>
          <a:xfrm flipV="1">
            <a:off x="1550987" y="3976687"/>
            <a:ext cx="2" cy="1338264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" name="Прямоугольник 15"/>
          <p:cNvSpPr txBox="1"/>
          <p:nvPr/>
        </p:nvSpPr>
        <p:spPr>
          <a:xfrm>
            <a:off x="17808574" y="116824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4680003062418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17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  <p:pic>
        <p:nvPicPr>
          <p:cNvPr id="10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75062" y="2984627"/>
            <a:ext cx="7978521" cy="7978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57906" y="2676702"/>
            <a:ext cx="8245717" cy="8245717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Biocorno Vitamin Oil — смесь натуральных масел и витамина А для интенсивного омоложения кожи.…"/>
          <p:cNvSpPr txBox="1"/>
          <p:nvPr/>
        </p:nvSpPr>
        <p:spPr>
          <a:xfrm>
            <a:off x="1424556" y="9177897"/>
            <a:ext cx="14950218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Biocorno</a:t>
            </a:r>
            <a:r>
              <a:rPr dirty="0"/>
              <a:t> Vitamin Oil</a:t>
            </a:r>
            <a:r>
              <a:rPr b="0" dirty="0"/>
              <a:t> </a:t>
            </a:r>
            <a:r>
              <a:rPr dirty="0">
                <a:solidFill>
                  <a:srgbClr val="686F76"/>
                </a:solidFill>
              </a:rPr>
              <a:t>—</a:t>
            </a:r>
            <a:r>
              <a:rPr dirty="0" err="1">
                <a:solidFill>
                  <a:srgbClr val="686F76"/>
                </a:solidFill>
              </a:rPr>
              <a:t>смесь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очищенных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масел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злаковых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содержит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витамины</a:t>
            </a:r>
            <a:r>
              <a:rPr dirty="0">
                <a:solidFill>
                  <a:srgbClr val="686F76"/>
                </a:solidFill>
              </a:rPr>
              <a:t> А, Е, </a:t>
            </a:r>
            <a:r>
              <a:rPr dirty="0" err="1">
                <a:solidFill>
                  <a:srgbClr val="686F76"/>
                </a:solidFill>
              </a:rPr>
              <a:t>Омега</a:t>
            </a:r>
            <a:r>
              <a:rPr dirty="0">
                <a:solidFill>
                  <a:srgbClr val="686F76"/>
                </a:solidFill>
              </a:rPr>
              <a:t> 6. </a:t>
            </a:r>
            <a:r>
              <a:rPr dirty="0" err="1">
                <a:solidFill>
                  <a:srgbClr val="686F76"/>
                </a:solidFill>
              </a:rPr>
              <a:t>Эффективность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связана</a:t>
            </a:r>
            <a:r>
              <a:rPr dirty="0">
                <a:solidFill>
                  <a:srgbClr val="686F76"/>
                </a:solidFill>
              </a:rPr>
              <a:t> с </a:t>
            </a:r>
            <a:r>
              <a:rPr dirty="0" err="1">
                <a:solidFill>
                  <a:srgbClr val="686F76"/>
                </a:solidFill>
              </a:rPr>
              <a:t>широким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спектром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жирорастворимых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ингредиентов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низким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уровнем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свободных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жирных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кислот</a:t>
            </a:r>
            <a:r>
              <a:rPr dirty="0">
                <a:solidFill>
                  <a:srgbClr val="686F76"/>
                </a:solidFill>
              </a:rPr>
              <a:t>. 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Масло</a:t>
            </a:r>
            <a:r>
              <a:rPr dirty="0"/>
              <a:t> </a:t>
            </a:r>
            <a:r>
              <a:rPr dirty="0" err="1"/>
              <a:t>вечерней</a:t>
            </a:r>
            <a:r>
              <a:rPr dirty="0"/>
              <a:t> </a:t>
            </a:r>
            <a:r>
              <a:rPr dirty="0" err="1"/>
              <a:t>примулы</a:t>
            </a:r>
            <a:r>
              <a:rPr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способствует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замедлению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процессов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старения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кожи</a:t>
            </a:r>
            <a:r>
              <a:rPr dirty="0">
                <a:solidFill>
                  <a:srgbClr val="686F76"/>
                </a:solidFill>
              </a:rPr>
              <a:t>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Leuphasyl</a:t>
            </a:r>
            <a:r>
              <a:rPr b="0" dirty="0" smtClean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пентапептид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вызывающий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уменьшение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мышечной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активности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тем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самым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способствующий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сокращению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мимических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морщин</a:t>
            </a:r>
            <a:r>
              <a:rPr dirty="0">
                <a:solidFill>
                  <a:srgbClr val="686F76"/>
                </a:solidFill>
              </a:rPr>
              <a:t>.  </a:t>
            </a:r>
            <a:endParaRPr lang="ru-RU" dirty="0" smtClean="0">
              <a:solidFill>
                <a:srgbClr val="686F76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Argireline</a:t>
            </a:r>
            <a:r>
              <a:rPr lang="ru-RU" dirty="0">
                <a:solidFill>
                  <a:srgbClr val="686F76"/>
                </a:solidFill>
              </a:rPr>
              <a:t> — </a:t>
            </a:r>
            <a:r>
              <a:rPr lang="ru-RU" dirty="0" err="1">
                <a:solidFill>
                  <a:srgbClr val="686F76"/>
                </a:solidFill>
              </a:rPr>
              <a:t>гексапептид</a:t>
            </a:r>
            <a:r>
              <a:rPr lang="ru-RU" dirty="0">
                <a:solidFill>
                  <a:srgbClr val="686F76"/>
                </a:solidFill>
              </a:rPr>
              <a:t>, оказывающий выраженное </a:t>
            </a:r>
            <a:r>
              <a:rPr lang="ru-RU">
                <a:solidFill>
                  <a:srgbClr val="686F76"/>
                </a:solidFill>
              </a:rPr>
              <a:t>расслабляющее </a:t>
            </a:r>
            <a:r>
              <a:rPr lang="ru-RU" smtClean="0">
                <a:solidFill>
                  <a:srgbClr val="686F76"/>
                </a:solidFill>
              </a:rPr>
              <a:t>действие на </a:t>
            </a:r>
            <a:r>
              <a:rPr lang="ru-RU" dirty="0">
                <a:solidFill>
                  <a:srgbClr val="686F76"/>
                </a:solidFill>
              </a:rPr>
              <a:t>мышцы, благодаря чему помогает эффективно справиться с мимическими морщинами и восстановить гладкость и молодость кожи</a:t>
            </a:r>
            <a:r>
              <a:rPr lang="ru-RU" dirty="0" smtClean="0">
                <a:solidFill>
                  <a:srgbClr val="686F76"/>
                </a:solidFill>
              </a:rPr>
              <a:t>.</a:t>
            </a:r>
            <a:endParaRPr lang="ru-RU" dirty="0">
              <a:solidFill>
                <a:srgbClr val="686F76"/>
              </a:solidFill>
            </a:endParaRPr>
          </a:p>
        </p:txBody>
      </p:sp>
      <p:sp>
        <p:nvSpPr>
          <p:cNvPr id="114" name="ботокс-эффект…"/>
          <p:cNvSpPr txBox="1"/>
          <p:nvPr/>
        </p:nvSpPr>
        <p:spPr>
          <a:xfrm>
            <a:off x="1550987" y="6135687"/>
            <a:ext cx="8668879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двойной</a:t>
            </a:r>
            <a:r>
              <a:rPr dirty="0"/>
              <a:t> </a:t>
            </a:r>
            <a:r>
              <a:rPr dirty="0" err="1"/>
              <a:t>ботокс-эффект</a:t>
            </a:r>
            <a:endParaRPr dirty="0"/>
          </a:p>
          <a:p>
            <a:pPr marL="365125" indent="-365125" algn="l">
              <a:buSzPct val="75000"/>
              <a:buChar char="•"/>
              <a:defRPr sz="3000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увлажнение</a:t>
            </a:r>
            <a:r>
              <a:rPr dirty="0"/>
              <a:t> и </a:t>
            </a:r>
            <a:r>
              <a:rPr dirty="0" err="1"/>
              <a:t>укрепление</a:t>
            </a:r>
            <a:endParaRPr dirty="0"/>
          </a:p>
          <a:p>
            <a:pPr marL="365125" indent="-365125" algn="l">
              <a:buSzPct val="75000"/>
              <a:buChar char="•"/>
              <a:defRPr sz="3000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устраняет</a:t>
            </a:r>
            <a:r>
              <a:rPr dirty="0"/>
              <a:t> </a:t>
            </a:r>
            <a:r>
              <a:rPr dirty="0" err="1"/>
              <a:t>темные</a:t>
            </a:r>
            <a:r>
              <a:rPr dirty="0"/>
              <a:t> </a:t>
            </a:r>
            <a:r>
              <a:rPr dirty="0" err="1"/>
              <a:t>круги</a:t>
            </a:r>
            <a:r>
              <a:rPr dirty="0"/>
              <a:t> и </a:t>
            </a:r>
            <a:r>
              <a:rPr dirty="0" err="1"/>
              <a:t>мешки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глазами</a:t>
            </a:r>
            <a:endParaRPr dirty="0"/>
          </a:p>
        </p:txBody>
      </p:sp>
      <p:sp>
        <p:nvSpPr>
          <p:cNvPr id="115" name="Гидрофильное масло для снятия макияжа…"/>
          <p:cNvSpPr txBox="1"/>
          <p:nvPr/>
        </p:nvSpPr>
        <p:spPr>
          <a:xfrm>
            <a:off x="1462086" y="1320800"/>
            <a:ext cx="16849728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Крем-лифтинг для век от морщин, темных кругов</a:t>
            </a:r>
          </a:p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и мешков под глазами 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DE6A1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EXTREME BEAUTY</a:t>
            </a:r>
          </a:p>
        </p:txBody>
      </p:sp>
      <p:sp>
        <p:nvSpPr>
          <p:cNvPr id="116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6" y="4075112"/>
            <a:ext cx="1206659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Крем корректирует все характерные признаки старения кожи</a:t>
            </a:r>
          </a:p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вокруг глаз: морщины и заломы, темные круги, отеки,</a:t>
            </a:r>
          </a:p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сухость и раздражение.</a:t>
            </a:r>
          </a:p>
        </p:txBody>
      </p:sp>
      <p:sp>
        <p:nvSpPr>
          <p:cNvPr id="117" name="Line"/>
          <p:cNvSpPr/>
          <p:nvPr/>
        </p:nvSpPr>
        <p:spPr>
          <a:xfrm flipV="1">
            <a:off x="1550987" y="4151312"/>
            <a:ext cx="2" cy="1308102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8" name="Прямоугольник 15"/>
          <p:cNvSpPr txBox="1"/>
          <p:nvPr/>
        </p:nvSpPr>
        <p:spPr>
          <a:xfrm>
            <a:off x="17808574" y="116824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4680003062463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17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62235" y="2398636"/>
            <a:ext cx="8453343" cy="845334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Biocorno Vitamin Oil — смесь натуральных масел и витамина А для интенсивного омоложения кожи.…"/>
          <p:cNvSpPr txBox="1"/>
          <p:nvPr/>
        </p:nvSpPr>
        <p:spPr>
          <a:xfrm>
            <a:off x="1550987" y="8750507"/>
            <a:ext cx="14833601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Biocorno Vitamin Oil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</a:t>
            </a:r>
            <a:r>
              <a:rPr>
                <a:solidFill>
                  <a:srgbClr val="686F76"/>
                </a:solidFill>
              </a:rPr>
              <a:t>смесь очищенных неокисленных масел злаковых ростков, содержит витамины А, Е, Омега 3. Эффективность связана с широким спектром жирорастворимых ингредиентов и низким уровнем свободных жирных кислот.</a:t>
            </a:r>
            <a:endParaRPr sz="3000"/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абрикосовой косточки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насыщает кожу незаменимыми жирными кислотами и витаминами, делая ее мягкой и эластичной.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макадамии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восстанавливает и защищает кожу. </a:t>
            </a:r>
            <a:endParaRPr>
              <a:solidFill>
                <a:srgbClr val="0BEBEE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лаванды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эффективно успокаивает чувствительную кожу. </a:t>
            </a:r>
            <a:endParaRPr>
              <a:solidFill>
                <a:srgbClr val="0BEBEE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перечной мяты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освежает и снимает признаки усталости.</a:t>
            </a:r>
          </a:p>
        </p:txBody>
      </p:sp>
      <p:sp>
        <p:nvSpPr>
          <p:cNvPr id="125" name="надежная защита…"/>
          <p:cNvSpPr txBox="1"/>
          <p:nvPr/>
        </p:nvSpPr>
        <p:spPr>
          <a:xfrm>
            <a:off x="1539874" y="6161087"/>
            <a:ext cx="4139296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ароматерапия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здоровый цвет лица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нежная кожа</a:t>
            </a:r>
          </a:p>
        </p:txBody>
      </p:sp>
      <p:sp>
        <p:nvSpPr>
          <p:cNvPr id="126" name="Гидрофильное масло для снятия макияжа…"/>
          <p:cNvSpPr txBox="1"/>
          <p:nvPr/>
        </p:nvSpPr>
        <p:spPr>
          <a:xfrm>
            <a:off x="1462086" y="1320800"/>
            <a:ext cx="11809415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Масляная сыворотка-антистресс для лица</a:t>
            </a:r>
          </a:p>
          <a:p>
            <a:pPr algn="l">
              <a:defRPr sz="5400" b="1">
                <a:solidFill>
                  <a:srgbClr val="51BDB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EUPHORIA</a:t>
            </a:r>
          </a:p>
        </p:txBody>
      </p:sp>
      <p:sp>
        <p:nvSpPr>
          <p:cNvPr id="127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4157662"/>
            <a:ext cx="1394777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Уже с первых дней применения эта сыворотка возвращает коже ощущение безмятежности и отдохнувший вид. Смягчает, увлажняет, защищает от негативных внешних факторов и улучшает цвет лица.</a:t>
            </a:r>
          </a:p>
        </p:txBody>
      </p:sp>
      <p:sp>
        <p:nvSpPr>
          <p:cNvPr id="128" name="Line"/>
          <p:cNvSpPr/>
          <p:nvPr/>
        </p:nvSpPr>
        <p:spPr>
          <a:xfrm flipV="1">
            <a:off x="1550987" y="3976687"/>
            <a:ext cx="2" cy="1338264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Прямоугольник 17"/>
          <p:cNvSpPr txBox="1"/>
          <p:nvPr/>
        </p:nvSpPr>
        <p:spPr>
          <a:xfrm>
            <a:off x="17375187" y="112125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4680003062425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20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iocorno Vitamin Oil — смесь натуральных масел и витамина А для интенсивного омоложения кожи.…"/>
          <p:cNvSpPr txBox="1"/>
          <p:nvPr/>
        </p:nvSpPr>
        <p:spPr>
          <a:xfrm>
            <a:off x="1462086" y="8143728"/>
            <a:ext cx="14410944" cy="439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Biocorno Vitamin Oil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смесь очищенных неокисленных масел злаковых ростков, содержит витамины А, Е, Омега 3. Эффективность связана с широким спектром жирорастворимых ингредиентов и низким уровнем свободных жирных кислот.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виноградных косточек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смягчает, увлажняет, защищает и омолаживает кожу. Богато полезными веществами, включая витамин Е. Предохраняет кожу от основных признаков увядания.</a:t>
            </a:r>
            <a:endParaRPr>
              <a:solidFill>
                <a:srgbClr val="6AE309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макадамии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восстанавливает и защищает кожу.</a:t>
            </a:r>
            <a:endParaRPr>
              <a:solidFill>
                <a:srgbClr val="6AE309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Akoactive® Dragon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уменьшает выраженность пигментных пятен и дисхромии кожи, улучшает цвет лица.</a:t>
            </a:r>
            <a:endParaRPr sz="2500"/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Делает кожу более сияющей, а ее тон — более ровным.</a:t>
            </a:r>
            <a:endParaRPr>
              <a:solidFill>
                <a:srgbClr val="6AE309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бергамота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прекрасно освежает и тонизирует кожу, улучшает цвет лица.</a:t>
            </a:r>
            <a:endParaRPr>
              <a:solidFill>
                <a:srgbClr val="6AE309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лаванды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эффективно успокаивает чувствительную кожу. </a:t>
            </a:r>
            <a:endParaRPr>
              <a:solidFill>
                <a:srgbClr val="6AE309"/>
              </a:solidFill>
            </a:endParaRP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герани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повышает общий тонус уставшей и зрелой кожи, восстанавливая ее упругость </a:t>
            </a:r>
            <a:endParaRPr sz="2500"/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 эластичность.</a:t>
            </a:r>
          </a:p>
        </p:txBody>
      </p:sp>
      <p:sp>
        <p:nvSpPr>
          <p:cNvPr id="135" name="здоровая кожа…"/>
          <p:cNvSpPr txBox="1"/>
          <p:nvPr/>
        </p:nvSpPr>
        <p:spPr>
          <a:xfrm>
            <a:off x="1550987" y="6065837"/>
            <a:ext cx="4279863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9ECB3A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здоровая кожа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9ECB3A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ровный тон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9ECB3A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ощущение свежести</a:t>
            </a:r>
          </a:p>
        </p:txBody>
      </p:sp>
      <p:sp>
        <p:nvSpPr>
          <p:cNvPr id="136" name="Гидрофильное масло для снятия макияжа…"/>
          <p:cNvSpPr txBox="1"/>
          <p:nvPr/>
        </p:nvSpPr>
        <p:spPr>
          <a:xfrm>
            <a:off x="1462087" y="1320800"/>
            <a:ext cx="13393738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Омолаживающая масляная сыворотка для лица</a:t>
            </a:r>
          </a:p>
          <a:p>
            <a:pPr algn="l">
              <a:defRPr sz="5400" b="1">
                <a:solidFill>
                  <a:srgbClr val="9ECB3A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 YOUNG</a:t>
            </a:r>
          </a:p>
        </p:txBody>
      </p:sp>
      <p:sp>
        <p:nvSpPr>
          <p:cNvPr id="137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3713162"/>
            <a:ext cx="14668502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Сыворотка комплексно воздействует на основные причины и проявления возрастных изменений кожи. Наполняет клетки энергией, постепенно преображая</a:t>
            </a:r>
          </a:p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 омолаживая лицо. Уменьшает красноту и воспаления, освежает и оздоравливает кожу.</a:t>
            </a:r>
          </a:p>
        </p:txBody>
      </p:sp>
      <p:sp>
        <p:nvSpPr>
          <p:cNvPr id="138" name="Line"/>
          <p:cNvSpPr/>
          <p:nvPr/>
        </p:nvSpPr>
        <p:spPr>
          <a:xfrm flipV="1">
            <a:off x="1550987" y="3976687"/>
            <a:ext cx="2" cy="1338264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3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Прямоугольник 17"/>
          <p:cNvSpPr txBox="1"/>
          <p:nvPr/>
        </p:nvSpPr>
        <p:spPr>
          <a:xfrm>
            <a:off x="17375187" y="112125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4680003062432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20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  <p:pic>
        <p:nvPicPr>
          <p:cNvPr id="141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75112" y="3138937"/>
            <a:ext cx="7200001" cy="720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iocorno Vitamin Oil — смесь натуральных масел и витамина А для интенсивного омоложения кожи.…"/>
          <p:cNvSpPr txBox="1"/>
          <p:nvPr/>
        </p:nvSpPr>
        <p:spPr>
          <a:xfrm>
            <a:off x="1462086" y="8297455"/>
            <a:ext cx="14381164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Biocorno Vitamin Oil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</a:t>
            </a:r>
            <a:r>
              <a:rPr>
                <a:solidFill>
                  <a:srgbClr val="686F76"/>
                </a:solidFill>
              </a:rPr>
              <a:t>смесь очищенных неокисленных масел злаковых ростков, содержит витамины А, Е, Омега 3. Эффективность связана с широким спектром жирорастворимых ингредиентов и низким уровнем свободных жирных кислот.</a:t>
            </a:r>
            <a:endParaRPr sz="2500"/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абрикосовой косточки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насыщает кожу незаменимыми жирными кислотами и витаминами, делая ее мягкой и эластичной.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жожоба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помогает удерживать в коже влагу, оказывает сильный антиоксидантный эффект. 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Italine® T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биоактивный компонент из итальянских томатов питает и увлажняет кожу, восстанавливает её естественную антиоксидантную защиту.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бергамота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прекрасно освежает и тонизирует кожу, улучшает цвет лица.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лаванды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успокаивает чувствительную кожу. </a:t>
            </a:r>
          </a:p>
          <a:p>
            <a:pPr algn="just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Эфирное масло перечной мяты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освежает и убирает признаки усталости.</a:t>
            </a:r>
          </a:p>
        </p:txBody>
      </p:sp>
      <p:sp>
        <p:nvSpPr>
          <p:cNvPr id="144" name="интенсивное питание…"/>
          <p:cNvSpPr txBox="1"/>
          <p:nvPr/>
        </p:nvSpPr>
        <p:spPr>
          <a:xfrm>
            <a:off x="1550987" y="5921375"/>
            <a:ext cx="4936195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интенсивное питание</a:t>
            </a:r>
            <a:endParaRPr>
              <a:latin typeface="Al Bayan"/>
              <a:ea typeface="Al Bayan"/>
              <a:cs typeface="Al Bayan"/>
              <a:sym typeface="Al Bayan"/>
            </a:endParaRPr>
          </a:p>
          <a:p>
            <a:pPr marL="365125" indent="-365125" algn="l">
              <a:buSzPct val="75000"/>
              <a:buChar char="•"/>
              <a:defRPr sz="3000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антиоксидантная защита</a:t>
            </a:r>
            <a:endParaRPr>
              <a:latin typeface="Al Bayan"/>
              <a:ea typeface="Al Bayan"/>
              <a:cs typeface="Al Bayan"/>
              <a:sym typeface="Al Bayan"/>
            </a:endParaRPr>
          </a:p>
          <a:p>
            <a:pPr marL="365125" indent="-365125" algn="l">
              <a:buSzPct val="75000"/>
              <a:buChar char="•"/>
              <a:defRPr sz="3000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здоровый цвет лица</a:t>
            </a:r>
          </a:p>
        </p:txBody>
      </p:sp>
      <p:sp>
        <p:nvSpPr>
          <p:cNvPr id="145" name="Гидрофильное масло для снятия макияжа…"/>
          <p:cNvSpPr txBox="1"/>
          <p:nvPr/>
        </p:nvSpPr>
        <p:spPr>
          <a:xfrm>
            <a:off x="1462087" y="1676400"/>
            <a:ext cx="13393738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Питательная масляная сыворотка для лица</a:t>
            </a:r>
          </a:p>
          <a:p>
            <a:pPr algn="l">
              <a:defRPr sz="5400" b="1">
                <a:solidFill>
                  <a:srgbClr val="C8250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 RICH</a:t>
            </a:r>
          </a:p>
        </p:txBody>
      </p:sp>
      <p:sp>
        <p:nvSpPr>
          <p:cNvPr id="146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3581622"/>
            <a:ext cx="14668502" cy="2164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262">
              <a:lnSpc>
                <a:spcPts val="41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Сыворотка восполняет дефицит необходимых коже веществ, улучшая ее основные функции и защитные механизмы. В результате лицо приобретает более здоровый цвет</a:t>
            </a:r>
            <a:endParaRPr>
              <a:latin typeface="Al Bayan"/>
              <a:ea typeface="Al Bayan"/>
              <a:cs typeface="Al Bayan"/>
              <a:sym typeface="Al Bayan"/>
            </a:endParaRPr>
          </a:p>
          <a:p>
            <a:pPr algn="l" defTabSz="449262">
              <a:lnSpc>
                <a:spcPts val="41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 сияние молодости. Подходит чувствительной коже.</a:t>
            </a:r>
          </a:p>
        </p:txBody>
      </p:sp>
      <p:sp>
        <p:nvSpPr>
          <p:cNvPr id="147" name="Line"/>
          <p:cNvSpPr/>
          <p:nvPr/>
        </p:nvSpPr>
        <p:spPr>
          <a:xfrm flipV="1">
            <a:off x="1550987" y="3976687"/>
            <a:ext cx="2" cy="1338264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4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Прямоугольник 15"/>
          <p:cNvSpPr txBox="1"/>
          <p:nvPr/>
        </p:nvSpPr>
        <p:spPr>
          <a:xfrm>
            <a:off x="17375187" y="112125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4680003062449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20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  <p:pic>
        <p:nvPicPr>
          <p:cNvPr id="150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11587" y="2922839"/>
            <a:ext cx="7870323" cy="7870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651" y="2562876"/>
            <a:ext cx="8406098" cy="840609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Biocorno Vitamin Oil — смесь натуральных масел и витамина А для интенсивного омоложения кожи.…"/>
          <p:cNvSpPr txBox="1"/>
          <p:nvPr/>
        </p:nvSpPr>
        <p:spPr>
          <a:xfrm>
            <a:off x="1550988" y="8174309"/>
            <a:ext cx="13829691" cy="472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A8F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Biocorno</a:t>
            </a:r>
            <a:r>
              <a:rPr dirty="0"/>
              <a:t> Vitamin Oil</a:t>
            </a:r>
            <a:r>
              <a:rPr b="0" dirty="0"/>
              <a:t> </a:t>
            </a:r>
            <a:r>
              <a:rPr b="0" dirty="0">
                <a:solidFill>
                  <a:srgbClr val="686F76"/>
                </a:solidFill>
              </a:rPr>
              <a:t>—</a:t>
            </a:r>
            <a:r>
              <a:rPr dirty="0" err="1">
                <a:solidFill>
                  <a:srgbClr val="686F76"/>
                </a:solidFill>
              </a:rPr>
              <a:t>смесь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очищенных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неокисленных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масел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злаковых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ростков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содержит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витамины</a:t>
            </a:r>
            <a:r>
              <a:rPr dirty="0">
                <a:solidFill>
                  <a:srgbClr val="686F76"/>
                </a:solidFill>
              </a:rPr>
              <a:t> А, Е, </a:t>
            </a:r>
            <a:r>
              <a:rPr dirty="0" err="1">
                <a:solidFill>
                  <a:srgbClr val="686F76"/>
                </a:solidFill>
              </a:rPr>
              <a:t>Омега</a:t>
            </a:r>
            <a:r>
              <a:rPr dirty="0">
                <a:solidFill>
                  <a:srgbClr val="686F76"/>
                </a:solidFill>
              </a:rPr>
              <a:t> 3. </a:t>
            </a:r>
            <a:r>
              <a:rPr dirty="0" err="1">
                <a:solidFill>
                  <a:srgbClr val="686F76"/>
                </a:solidFill>
              </a:rPr>
              <a:t>Эффективность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связана</a:t>
            </a:r>
            <a:r>
              <a:rPr dirty="0">
                <a:solidFill>
                  <a:srgbClr val="686F76"/>
                </a:solidFill>
              </a:rPr>
              <a:t> с </a:t>
            </a:r>
            <a:r>
              <a:rPr dirty="0" err="1">
                <a:solidFill>
                  <a:srgbClr val="686F76"/>
                </a:solidFill>
              </a:rPr>
              <a:t>широким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спектром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жирорастворимых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ингредиентов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низким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уровнем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свободных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жирных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кислот</a:t>
            </a:r>
            <a:r>
              <a:rPr dirty="0">
                <a:solidFill>
                  <a:srgbClr val="686F76"/>
                </a:solidFill>
              </a:rPr>
              <a:t>.</a:t>
            </a:r>
            <a:r>
              <a:rPr b="0" dirty="0">
                <a:solidFill>
                  <a:srgbClr val="686F76"/>
                </a:solidFill>
              </a:rPr>
              <a:t> </a:t>
            </a:r>
            <a:endParaRPr sz="2500"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A8F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Масло</a:t>
            </a:r>
            <a:r>
              <a:rPr dirty="0"/>
              <a:t> </a:t>
            </a:r>
            <a:r>
              <a:rPr dirty="0" err="1"/>
              <a:t>абрикосовой</a:t>
            </a:r>
            <a:r>
              <a:rPr dirty="0"/>
              <a:t> </a:t>
            </a:r>
            <a:r>
              <a:rPr dirty="0" err="1"/>
              <a:t>косточки</a:t>
            </a:r>
            <a:r>
              <a:rPr b="0"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насыщает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кожу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незаменимыми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жирными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кислотами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витаминами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делая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ее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мягкой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эластичной</a:t>
            </a:r>
            <a:r>
              <a:rPr dirty="0">
                <a:solidFill>
                  <a:srgbClr val="686F76"/>
                </a:solidFill>
              </a:rPr>
              <a:t>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A8F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Масло</a:t>
            </a:r>
            <a:r>
              <a:rPr dirty="0"/>
              <a:t> </a:t>
            </a:r>
            <a:r>
              <a:rPr dirty="0" err="1"/>
              <a:t>виноградных</a:t>
            </a:r>
            <a:r>
              <a:rPr dirty="0"/>
              <a:t> </a:t>
            </a:r>
            <a:r>
              <a:rPr dirty="0" err="1"/>
              <a:t>косточек</a:t>
            </a:r>
            <a:r>
              <a:rPr b="0"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смягчает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увлажняет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защищает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омолаживает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кожу</a:t>
            </a:r>
            <a:r>
              <a:rPr dirty="0">
                <a:solidFill>
                  <a:srgbClr val="686F76"/>
                </a:solidFill>
              </a:rPr>
              <a:t>. </a:t>
            </a:r>
            <a:r>
              <a:rPr dirty="0" err="1">
                <a:solidFill>
                  <a:srgbClr val="686F76"/>
                </a:solidFill>
              </a:rPr>
              <a:t>Богато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полезными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веществами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включая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витамин</a:t>
            </a:r>
            <a:r>
              <a:rPr dirty="0">
                <a:solidFill>
                  <a:srgbClr val="686F76"/>
                </a:solidFill>
              </a:rPr>
              <a:t> Е. </a:t>
            </a:r>
            <a:r>
              <a:rPr dirty="0" err="1">
                <a:solidFill>
                  <a:srgbClr val="686F76"/>
                </a:solidFill>
              </a:rPr>
              <a:t>Предохраняет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кожу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основных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признаков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увядания</a:t>
            </a:r>
            <a:r>
              <a:rPr dirty="0">
                <a:solidFill>
                  <a:srgbClr val="686F76"/>
                </a:solidFill>
              </a:rPr>
              <a:t>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A8F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Akoactive</a:t>
            </a:r>
            <a:r>
              <a:rPr dirty="0"/>
              <a:t>® Nile Lily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оказывает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противомикробное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антиоксидантное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успокаивающее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действие</a:t>
            </a:r>
            <a:r>
              <a:rPr dirty="0">
                <a:solidFill>
                  <a:srgbClr val="686F76"/>
                </a:solidFill>
              </a:rPr>
              <a:t>. </a:t>
            </a:r>
            <a:r>
              <a:rPr dirty="0" err="1">
                <a:solidFill>
                  <a:srgbClr val="686F76"/>
                </a:solidFill>
              </a:rPr>
              <a:t>Содержит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молекулу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bakuchiol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которая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работает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подобно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ретинолу</a:t>
            </a:r>
            <a:r>
              <a:rPr dirty="0">
                <a:solidFill>
                  <a:srgbClr val="686F76"/>
                </a:solidFill>
              </a:rPr>
              <a:t> — </a:t>
            </a:r>
            <a:r>
              <a:rPr dirty="0" err="1">
                <a:solidFill>
                  <a:srgbClr val="686F76"/>
                </a:solidFill>
              </a:rPr>
              <a:t>эффективно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решая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проблемы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неровной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кожи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нормализуя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работу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сальных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желез</a:t>
            </a:r>
            <a:r>
              <a:rPr dirty="0">
                <a:solidFill>
                  <a:srgbClr val="686F76"/>
                </a:solidFill>
              </a:rPr>
              <a:t>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A8F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Эфирное</a:t>
            </a:r>
            <a:r>
              <a:rPr dirty="0"/>
              <a:t> </a:t>
            </a:r>
            <a:r>
              <a:rPr dirty="0" err="1"/>
              <a:t>масло</a:t>
            </a:r>
            <a:r>
              <a:rPr dirty="0"/>
              <a:t> </a:t>
            </a:r>
            <a:r>
              <a:rPr dirty="0" err="1"/>
              <a:t>бергамота</a:t>
            </a:r>
            <a:r>
              <a:rPr b="0"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прекрасно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освежает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тонизирует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кожу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улучшает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цвет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лица</a:t>
            </a:r>
            <a:r>
              <a:rPr dirty="0">
                <a:solidFill>
                  <a:srgbClr val="686F76"/>
                </a:solidFill>
              </a:rPr>
              <a:t>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51A8F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Эфирное</a:t>
            </a:r>
            <a:r>
              <a:rPr dirty="0"/>
              <a:t> </a:t>
            </a:r>
            <a:r>
              <a:rPr dirty="0" err="1"/>
              <a:t>масло</a:t>
            </a:r>
            <a:r>
              <a:rPr dirty="0"/>
              <a:t> </a:t>
            </a:r>
            <a:r>
              <a:rPr dirty="0" err="1"/>
              <a:t>герани</a:t>
            </a:r>
            <a:r>
              <a:rPr b="0"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повышает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общий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тонус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уставшей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зрелой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кожи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восстанавливая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ее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упругость</a:t>
            </a:r>
            <a:endParaRPr dirty="0">
              <a:solidFill>
                <a:srgbClr val="686F76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и </a:t>
            </a:r>
            <a:r>
              <a:rPr dirty="0" err="1"/>
              <a:t>эластичность</a:t>
            </a:r>
            <a:r>
              <a:rPr dirty="0"/>
              <a:t>.</a:t>
            </a:r>
          </a:p>
        </p:txBody>
      </p:sp>
      <p:sp>
        <p:nvSpPr>
          <p:cNvPr id="156" name="против морщин…"/>
          <p:cNvSpPr txBox="1"/>
          <p:nvPr/>
        </p:nvSpPr>
        <p:spPr>
          <a:xfrm>
            <a:off x="1550986" y="5921375"/>
            <a:ext cx="5154229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51A8F9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против морщин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51A8F9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себоконтроль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51A8F9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улучшение эластичности</a:t>
            </a:r>
          </a:p>
        </p:txBody>
      </p:sp>
      <p:sp>
        <p:nvSpPr>
          <p:cNvPr id="157" name="Гидрофильное масло для снятия макияжа…"/>
          <p:cNvSpPr txBox="1"/>
          <p:nvPr/>
        </p:nvSpPr>
        <p:spPr>
          <a:xfrm>
            <a:off x="1462087" y="1676400"/>
            <a:ext cx="13393738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Увлажняющая масляная сыворотка для лица</a:t>
            </a:r>
          </a:p>
          <a:p>
            <a:pPr algn="l">
              <a:defRPr sz="5400" b="1">
                <a:solidFill>
                  <a:srgbClr val="51A8F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AQUA PROTECT</a:t>
            </a:r>
          </a:p>
        </p:txBody>
      </p:sp>
      <p:sp>
        <p:nvSpPr>
          <p:cNvPr id="158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3859212"/>
            <a:ext cx="14668502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Сыворотка нормализует баланс влаги во всех слоях кожи, надолго сохраняя ее мягкой, ровной и эластичной. Уменьшает глубину морщин, выравнивает рельеф, тонизирует и восстанавливает упругость.</a:t>
            </a:r>
          </a:p>
        </p:txBody>
      </p:sp>
      <p:sp>
        <p:nvSpPr>
          <p:cNvPr id="159" name="Line"/>
          <p:cNvSpPr/>
          <p:nvPr/>
        </p:nvSpPr>
        <p:spPr>
          <a:xfrm flipV="1">
            <a:off x="1550987" y="3976687"/>
            <a:ext cx="2" cy="1338264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6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Прямоугольник 16"/>
          <p:cNvSpPr txBox="1"/>
          <p:nvPr/>
        </p:nvSpPr>
        <p:spPr>
          <a:xfrm>
            <a:off x="17375187" y="112125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4680003062456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20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29112" y="4797321"/>
            <a:ext cx="7200001" cy="55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Ретинол — запускает процессы клеточного обновления кожи, разглаживает рельеф, помогает избавиться от воспалений и сухости.…"/>
          <p:cNvSpPr txBox="1"/>
          <p:nvPr/>
        </p:nvSpPr>
        <p:spPr>
          <a:xfrm>
            <a:off x="1550987" y="10028871"/>
            <a:ext cx="13554076" cy="1628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0E55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Ретинол</a:t>
            </a:r>
            <a:r>
              <a:rPr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запускает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процессы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клеточного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обновления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кожи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разглаживает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рельеф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помогает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избавиться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от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воспалений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сухости</a:t>
            </a:r>
            <a:r>
              <a:rPr dirty="0">
                <a:solidFill>
                  <a:srgbClr val="686F76"/>
                </a:solidFill>
              </a:rPr>
              <a:t>.</a:t>
            </a:r>
            <a:endParaRPr dirty="0">
              <a:solidFill>
                <a:srgbClr val="C82506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0E55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Соевое</a:t>
            </a:r>
            <a:r>
              <a:rPr dirty="0"/>
              <a:t> </a:t>
            </a:r>
            <a:r>
              <a:rPr dirty="0" err="1"/>
              <a:t>масло</a:t>
            </a:r>
            <a:r>
              <a:rPr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смягчает</a:t>
            </a:r>
            <a:r>
              <a:rPr dirty="0">
                <a:solidFill>
                  <a:srgbClr val="686F76"/>
                </a:solidFill>
              </a:rPr>
              <a:t> и </a:t>
            </a:r>
            <a:r>
              <a:rPr dirty="0" err="1">
                <a:solidFill>
                  <a:srgbClr val="686F76"/>
                </a:solidFill>
              </a:rPr>
              <a:t>оказывает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антиоксидантный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эффект</a:t>
            </a:r>
            <a:r>
              <a:rPr dirty="0">
                <a:solidFill>
                  <a:srgbClr val="686F76"/>
                </a:solidFill>
              </a:rPr>
              <a:t>.</a:t>
            </a:r>
            <a:endParaRPr dirty="0">
              <a:solidFill>
                <a:srgbClr val="C82506"/>
              </a:solidFill>
            </a:endParaRPr>
          </a:p>
          <a:p>
            <a:pPr algn="l" defTabSz="457200">
              <a:lnSpc>
                <a:spcPts val="35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0E55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Церамиды</a:t>
            </a:r>
            <a:r>
              <a:rPr dirty="0"/>
              <a:t> </a:t>
            </a:r>
            <a:r>
              <a:rPr dirty="0">
                <a:solidFill>
                  <a:srgbClr val="686F76"/>
                </a:solidFill>
              </a:rPr>
              <a:t>— </a:t>
            </a:r>
            <a:r>
              <a:rPr dirty="0" err="1">
                <a:solidFill>
                  <a:srgbClr val="686F76"/>
                </a:solidFill>
              </a:rPr>
              <a:t>улучшают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защитные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свойства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кожи</a:t>
            </a:r>
            <a:r>
              <a:rPr dirty="0">
                <a:solidFill>
                  <a:srgbClr val="686F76"/>
                </a:solidFill>
              </a:rPr>
              <a:t>, </a:t>
            </a:r>
            <a:r>
              <a:rPr dirty="0" err="1">
                <a:solidFill>
                  <a:srgbClr val="686F76"/>
                </a:solidFill>
              </a:rPr>
              <a:t>обеспечивая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ей</a:t>
            </a:r>
            <a:r>
              <a:rPr dirty="0">
                <a:solidFill>
                  <a:srgbClr val="686F76"/>
                </a:solidFill>
              </a:rPr>
              <a:t> </a:t>
            </a:r>
            <a:r>
              <a:rPr dirty="0" err="1">
                <a:solidFill>
                  <a:srgbClr val="686F76"/>
                </a:solidFill>
              </a:rPr>
              <a:t>комфорт</a:t>
            </a:r>
            <a:r>
              <a:rPr dirty="0">
                <a:solidFill>
                  <a:srgbClr val="686F76"/>
                </a:solidFill>
              </a:rPr>
              <a:t>.</a:t>
            </a:r>
          </a:p>
        </p:txBody>
      </p:sp>
      <p:sp>
        <p:nvSpPr>
          <p:cNvPr id="167" name="обновление кожи…"/>
          <p:cNvSpPr txBox="1"/>
          <p:nvPr/>
        </p:nvSpPr>
        <p:spPr>
          <a:xfrm>
            <a:off x="1576386" y="7169149"/>
            <a:ext cx="6583947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0E5580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обновление кожи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0E5580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идеальная гладкость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0E5580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уменьшение морщин и постакне</a:t>
            </a:r>
          </a:p>
        </p:txBody>
      </p:sp>
      <p:sp>
        <p:nvSpPr>
          <p:cNvPr id="168" name="Гидрофильное масло для снятия макияжа…"/>
          <p:cNvSpPr txBox="1"/>
          <p:nvPr/>
        </p:nvSpPr>
        <p:spPr>
          <a:xfrm>
            <a:off x="1462087" y="1320800"/>
            <a:ext cx="1901825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Омолаживающая сыворотка с ретинолом</a:t>
            </a:r>
          </a:p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в растительных капсулах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0E558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RETINOL POWER</a:t>
            </a:r>
          </a:p>
        </p:txBody>
      </p:sp>
      <p:sp>
        <p:nvSpPr>
          <p:cNvPr id="169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4642866"/>
            <a:ext cx="14668502" cy="164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49262">
              <a:lnSpc>
                <a:spcPts val="41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Благодаря высокому содержанию ретинола сыворотка эффективно разглаживает морщины и микрорельеф кожи. Очищает и избавляет от воспалений и сухости, выравнивает тон.</a:t>
            </a:r>
          </a:p>
        </p:txBody>
      </p:sp>
      <p:sp>
        <p:nvSpPr>
          <p:cNvPr id="170" name="Line"/>
          <p:cNvSpPr/>
          <p:nvPr/>
        </p:nvSpPr>
        <p:spPr>
          <a:xfrm flipV="1">
            <a:off x="1550987" y="4865687"/>
            <a:ext cx="2" cy="1336677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Прямоугольник 20"/>
          <p:cNvSpPr txBox="1"/>
          <p:nvPr/>
        </p:nvSpPr>
        <p:spPr>
          <a:xfrm>
            <a:off x="16962437" y="11106149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15 </a:t>
            </a:r>
            <a:r>
              <a:rPr dirty="0" err="1"/>
              <a:t>капсул</a:t>
            </a:r>
            <a:r>
              <a:rPr dirty="0"/>
              <a:t> 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4680003062487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80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Argireline — гексапептид, оказывающий выраженное расслабляющее действие на мышцы, благодаря чему помогает эффективно справиться с мимическими морщинами и восстановить гладкость и молодость кожи."/>
          <p:cNvSpPr txBox="1"/>
          <p:nvPr/>
        </p:nvSpPr>
        <p:spPr>
          <a:xfrm>
            <a:off x="1550987" y="9410699"/>
            <a:ext cx="14041438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>
                <a:solidFill>
                  <a:srgbClr val="BA679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Argireline </a:t>
            </a:r>
            <a:r>
              <a:rPr>
                <a:solidFill>
                  <a:srgbClr val="686F76"/>
                </a:solidFill>
              </a:rPr>
              <a:t>—</a:t>
            </a:r>
            <a:r>
              <a:rPr b="0">
                <a:solidFill>
                  <a:srgbClr val="686F76"/>
                </a:solidFill>
              </a:rPr>
              <a:t> гексапептид, оказывающий выраженное расслабляющее действие</a:t>
            </a:r>
            <a:endParaRPr>
              <a:solidFill>
                <a:srgbClr val="686F76"/>
              </a:solidFill>
            </a:endParaRPr>
          </a:p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на мышцы, благодаря чему помогает эффективно справиться с мимическими морщинами и восстановить гладкость и молодость кожи.</a:t>
            </a:r>
          </a:p>
        </p:txBody>
      </p:sp>
      <p:sp>
        <p:nvSpPr>
          <p:cNvPr id="177" name="релаксация мышц…"/>
          <p:cNvSpPr txBox="1"/>
          <p:nvPr/>
        </p:nvSpPr>
        <p:spPr>
          <a:xfrm>
            <a:off x="1574800" y="6881811"/>
            <a:ext cx="4537448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BA6791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релаксация мышц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BA6791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уменьшение морщин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BA6791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идеальная гладкость</a:t>
            </a:r>
          </a:p>
        </p:txBody>
      </p:sp>
      <p:sp>
        <p:nvSpPr>
          <p:cNvPr id="178" name="Гидрофильное масло для снятия макияжа…"/>
          <p:cNvSpPr txBox="1"/>
          <p:nvPr/>
        </p:nvSpPr>
        <p:spPr>
          <a:xfrm>
            <a:off x="1462087" y="1320800"/>
            <a:ext cx="1901825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Омолаживающая сыворотка с аргирелином</a:t>
            </a:r>
          </a:p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в растительных капсулах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BA679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BOTOX-LIKE</a:t>
            </a:r>
          </a:p>
        </p:txBody>
      </p:sp>
      <p:sp>
        <p:nvSpPr>
          <p:cNvPr id="179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4642866"/>
            <a:ext cx="14668502" cy="1644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49262">
              <a:lnSpc>
                <a:spcPts val="41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Сыворотка на основе мощного антивозрастного пептида расслабляет мимические мышцы лица, создавая безопасный эффект ботокса без инъекций. Эффективное решение для быстрого уменьшения мимических морщин.</a:t>
            </a:r>
          </a:p>
        </p:txBody>
      </p:sp>
      <p:sp>
        <p:nvSpPr>
          <p:cNvPr id="180" name="Line"/>
          <p:cNvSpPr/>
          <p:nvPr/>
        </p:nvSpPr>
        <p:spPr>
          <a:xfrm flipV="1">
            <a:off x="1550987" y="4865687"/>
            <a:ext cx="2" cy="1336677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0223" y="5028576"/>
            <a:ext cx="7200001" cy="552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Прямоугольник 18"/>
          <p:cNvSpPr txBox="1"/>
          <p:nvPr/>
        </p:nvSpPr>
        <p:spPr>
          <a:xfrm>
            <a:off x="16962437" y="11106149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15 </a:t>
            </a:r>
            <a:r>
              <a:rPr dirty="0" err="1"/>
              <a:t>капсул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4680003062494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8</a:t>
            </a:r>
            <a:r>
              <a:rPr dirty="0" smtClean="0"/>
              <a:t>0</a:t>
            </a:r>
            <a:r>
              <a:rPr lang="ru-RU" dirty="0" smtClean="0"/>
              <a:t>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43387" y="5085725"/>
            <a:ext cx="7200001" cy="55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Eyeseryl — тетрапептид с доказанным противоотечным и дренажным эффектом. Уменьшает мешки и темные круги под глазами, предотвращает потерю эластичности кожи.…"/>
          <p:cNvSpPr txBox="1"/>
          <p:nvPr/>
        </p:nvSpPr>
        <p:spPr>
          <a:xfrm>
            <a:off x="1550987" y="9931515"/>
            <a:ext cx="13804902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2BC6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Eyeseryl</a:t>
            </a:r>
            <a:r>
              <a:rPr b="0" dirty="0"/>
              <a:t> </a:t>
            </a:r>
            <a:r>
              <a:rPr b="0" dirty="0">
                <a:solidFill>
                  <a:srgbClr val="686F76"/>
                </a:solidFill>
              </a:rPr>
              <a:t>— </a:t>
            </a:r>
            <a:r>
              <a:rPr b="0" dirty="0" err="1">
                <a:solidFill>
                  <a:srgbClr val="686F76"/>
                </a:solidFill>
              </a:rPr>
              <a:t>тетрапептид</a:t>
            </a:r>
            <a:r>
              <a:rPr b="0" dirty="0">
                <a:solidFill>
                  <a:srgbClr val="686F76"/>
                </a:solidFill>
              </a:rPr>
              <a:t> с </a:t>
            </a:r>
            <a:r>
              <a:rPr b="0" dirty="0" err="1">
                <a:solidFill>
                  <a:srgbClr val="686F76"/>
                </a:solidFill>
              </a:rPr>
              <a:t>доказанным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противоотечным</a:t>
            </a:r>
            <a:r>
              <a:rPr b="0" dirty="0">
                <a:solidFill>
                  <a:srgbClr val="686F76"/>
                </a:solidFill>
              </a:rPr>
              <a:t> и </a:t>
            </a:r>
            <a:r>
              <a:rPr b="0" dirty="0" err="1">
                <a:solidFill>
                  <a:srgbClr val="686F76"/>
                </a:solidFill>
              </a:rPr>
              <a:t>дренажным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эффектом</a:t>
            </a:r>
            <a:r>
              <a:rPr b="0" dirty="0">
                <a:solidFill>
                  <a:srgbClr val="686F76"/>
                </a:solidFill>
              </a:rPr>
              <a:t>. </a:t>
            </a:r>
            <a:r>
              <a:rPr b="0" dirty="0" err="1">
                <a:solidFill>
                  <a:srgbClr val="686F76"/>
                </a:solidFill>
              </a:rPr>
              <a:t>Уменьшает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мешки</a:t>
            </a:r>
            <a:r>
              <a:rPr b="0" dirty="0">
                <a:solidFill>
                  <a:srgbClr val="686F76"/>
                </a:solidFill>
              </a:rPr>
              <a:t> и </a:t>
            </a:r>
            <a:r>
              <a:rPr b="0" dirty="0" err="1">
                <a:solidFill>
                  <a:srgbClr val="686F76"/>
                </a:solidFill>
              </a:rPr>
              <a:t>темные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круги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под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глазами</a:t>
            </a:r>
            <a:r>
              <a:rPr b="0" dirty="0">
                <a:solidFill>
                  <a:srgbClr val="686F76"/>
                </a:solidFill>
              </a:rPr>
              <a:t>, </a:t>
            </a:r>
            <a:r>
              <a:rPr b="0" dirty="0" err="1">
                <a:solidFill>
                  <a:srgbClr val="686F76"/>
                </a:solidFill>
              </a:rPr>
              <a:t>предотвращает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потерю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эластичности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кожи</a:t>
            </a:r>
            <a:r>
              <a:rPr b="0" dirty="0">
                <a:solidFill>
                  <a:srgbClr val="686F76"/>
                </a:solidFill>
              </a:rPr>
              <a:t>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2BC6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Argireline</a:t>
            </a:r>
            <a:r>
              <a:rPr b="0" dirty="0"/>
              <a:t> </a:t>
            </a:r>
            <a:r>
              <a:rPr b="0" dirty="0">
                <a:solidFill>
                  <a:srgbClr val="686F76"/>
                </a:solidFill>
              </a:rPr>
              <a:t>— </a:t>
            </a:r>
            <a:r>
              <a:rPr b="0" dirty="0" err="1">
                <a:solidFill>
                  <a:srgbClr val="686F76"/>
                </a:solidFill>
              </a:rPr>
              <a:t>гексапептид</a:t>
            </a:r>
            <a:r>
              <a:rPr b="0" dirty="0">
                <a:solidFill>
                  <a:srgbClr val="686F76"/>
                </a:solidFill>
              </a:rPr>
              <a:t>, </a:t>
            </a:r>
            <a:r>
              <a:rPr b="0" dirty="0" err="1">
                <a:solidFill>
                  <a:srgbClr val="686F76"/>
                </a:solidFill>
              </a:rPr>
              <a:t>оказывающий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выраженное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расслабляющее</a:t>
            </a:r>
            <a:r>
              <a:rPr b="0" dirty="0">
                <a:solidFill>
                  <a:srgbClr val="686F76"/>
                </a:solidFill>
              </a:rPr>
              <a:t> </a:t>
            </a:r>
            <a:r>
              <a:rPr b="0" dirty="0" err="1">
                <a:solidFill>
                  <a:srgbClr val="686F76"/>
                </a:solidFill>
              </a:rPr>
              <a:t>действие</a:t>
            </a:r>
            <a:endParaRPr dirty="0">
              <a:solidFill>
                <a:srgbClr val="686F76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мышцы</a:t>
            </a:r>
            <a:r>
              <a:rPr dirty="0"/>
              <a:t>, </a:t>
            </a:r>
            <a:r>
              <a:rPr dirty="0" err="1"/>
              <a:t>благодаря</a:t>
            </a:r>
            <a:r>
              <a:rPr dirty="0"/>
              <a:t> </a:t>
            </a:r>
            <a:r>
              <a:rPr dirty="0" err="1"/>
              <a:t>чему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эффективно</a:t>
            </a:r>
            <a:r>
              <a:rPr dirty="0"/>
              <a:t> </a:t>
            </a:r>
            <a:r>
              <a:rPr dirty="0" err="1"/>
              <a:t>справиться</a:t>
            </a:r>
            <a:r>
              <a:rPr dirty="0"/>
              <a:t> с </a:t>
            </a:r>
            <a:r>
              <a:rPr dirty="0" err="1"/>
              <a:t>мимическими</a:t>
            </a:r>
            <a:r>
              <a:rPr dirty="0"/>
              <a:t> </a:t>
            </a:r>
            <a:r>
              <a:rPr dirty="0" err="1"/>
              <a:t>морщинами</a:t>
            </a:r>
            <a:r>
              <a:rPr dirty="0"/>
              <a:t> и </a:t>
            </a:r>
            <a:r>
              <a:rPr dirty="0" err="1"/>
              <a:t>восстановить</a:t>
            </a:r>
            <a:r>
              <a:rPr dirty="0"/>
              <a:t> </a:t>
            </a:r>
            <a:r>
              <a:rPr dirty="0" err="1"/>
              <a:t>гладкость</a:t>
            </a:r>
            <a:r>
              <a:rPr dirty="0"/>
              <a:t> и </a:t>
            </a:r>
            <a:r>
              <a:rPr dirty="0" err="1"/>
              <a:t>молодость</a:t>
            </a:r>
            <a:r>
              <a:rPr dirty="0"/>
              <a:t> </a:t>
            </a:r>
            <a:r>
              <a:rPr dirty="0" err="1"/>
              <a:t>кожи</a:t>
            </a:r>
            <a:r>
              <a:rPr dirty="0"/>
              <a:t>.</a:t>
            </a:r>
          </a:p>
        </p:txBody>
      </p:sp>
      <p:sp>
        <p:nvSpPr>
          <p:cNvPr id="189" name="отдохнувший вид…"/>
          <p:cNvSpPr txBox="1"/>
          <p:nvPr/>
        </p:nvSpPr>
        <p:spPr>
          <a:xfrm>
            <a:off x="1555749" y="7129461"/>
            <a:ext cx="5032079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26C7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отдохнувший вид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26C7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ботокс-эффект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26C7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гладкость и эластичность</a:t>
            </a:r>
          </a:p>
        </p:txBody>
      </p:sp>
      <p:sp>
        <p:nvSpPr>
          <p:cNvPr id="190" name="Гидрофильное масло для снятия макияжа…"/>
          <p:cNvSpPr txBox="1"/>
          <p:nvPr/>
        </p:nvSpPr>
        <p:spPr>
          <a:xfrm>
            <a:off x="1462087" y="1320800"/>
            <a:ext cx="1901825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Cыворотка против морщин и мешков под глазами</a:t>
            </a:r>
          </a:p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в растительных капсулах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2BC6D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PRETTY EYES</a:t>
            </a:r>
          </a:p>
        </p:txBody>
      </p:sp>
      <p:sp>
        <p:nvSpPr>
          <p:cNvPr id="191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4446016"/>
            <a:ext cx="14668502" cy="2164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49262">
              <a:lnSpc>
                <a:spcPts val="41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Феноменальная сила пептидов будущего. Сыворотка снимает отечность благодаря усилению лимфотока и сокращает морщины за счет миорелаксационного эффекта. Уменьшает темные круги и возвращает коже гладкость.</a:t>
            </a:r>
          </a:p>
        </p:txBody>
      </p:sp>
      <p:sp>
        <p:nvSpPr>
          <p:cNvPr id="192" name="Line"/>
          <p:cNvSpPr/>
          <p:nvPr/>
        </p:nvSpPr>
        <p:spPr>
          <a:xfrm flipV="1">
            <a:off x="1550987" y="4865687"/>
            <a:ext cx="2" cy="1336677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Прямоугольник 18"/>
          <p:cNvSpPr txBox="1"/>
          <p:nvPr/>
        </p:nvSpPr>
        <p:spPr>
          <a:xfrm>
            <a:off x="16962437" y="11106149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15 </a:t>
            </a:r>
            <a:r>
              <a:rPr dirty="0" err="1"/>
              <a:t>капсул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4680003062500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8</a:t>
            </a:r>
            <a:r>
              <a:rPr dirty="0" smtClean="0"/>
              <a:t>0</a:t>
            </a:r>
            <a:r>
              <a:rPr lang="ru-RU" dirty="0" smtClean="0"/>
              <a:t>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65625" y="5003176"/>
            <a:ext cx="7200001" cy="552257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Brighlette — нейтрализует действие свободных радикалов, стимулирует процессы клеточного обновления в эпидермисе и дерме, улучшает кровообращение и защищает от потери влаги.…"/>
          <p:cNvSpPr txBox="1"/>
          <p:nvPr/>
        </p:nvSpPr>
        <p:spPr>
          <a:xfrm>
            <a:off x="1447005" y="9350100"/>
            <a:ext cx="14482806" cy="262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E077A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Brighlette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актив морского происхождения, нейтрализует действие свободных радикалов,</a:t>
            </a:r>
            <a:r>
              <a:rPr>
                <a:solidFill>
                  <a:srgbClr val="666666"/>
                </a:solidFill>
                <a:latin typeface="Merriweather"/>
                <a:ea typeface="Merriweather"/>
                <a:cs typeface="Merriweather"/>
                <a:sym typeface="Merriweather"/>
              </a:rPr>
              <a:t> придает коже сияние, уменьшает яркость пигментных пятен, способствует здоровому цвету и идеальному тону кожи. </a:t>
            </a:r>
            <a:r>
              <a:rPr>
                <a:solidFill>
                  <a:srgbClr val="686F76"/>
                </a:solidFill>
              </a:rPr>
              <a:t> Снижает производство и отложение меланина.</a:t>
            </a:r>
            <a:r>
              <a:t> </a:t>
            </a:r>
            <a:r>
              <a:rPr>
                <a:solidFill>
                  <a:srgbClr val="686F76"/>
                </a:solidFill>
              </a:rPr>
              <a:t>Тесты показали снижение содержания меланина в пигментных пятнах на 61,1% (при применении средства, содержащего 2% Brighlette™ в течение 8 недель).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E077A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Lipochroman</a:t>
            </a:r>
            <a:r>
              <a:rPr b="0"/>
              <a:t> </a:t>
            </a:r>
            <a:r>
              <a:rPr>
                <a:solidFill>
                  <a:srgbClr val="686F76"/>
                </a:solidFill>
              </a:rPr>
              <a:t>— мощный антиоксидант. Предотвращает повреждение клеток кожи вызванное окислительным стрессом, защищает от внешних факторов.</a:t>
            </a:r>
          </a:p>
        </p:txBody>
      </p:sp>
      <p:sp>
        <p:nvSpPr>
          <p:cNvPr id="200" name="выравнивание тона…"/>
          <p:cNvSpPr txBox="1"/>
          <p:nvPr/>
        </p:nvSpPr>
        <p:spPr>
          <a:xfrm>
            <a:off x="1550986" y="6856411"/>
            <a:ext cx="5358124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E077AF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выравнивание тона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E077AF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защита от потери влаги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E077AF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антиоксидантный эффект</a:t>
            </a:r>
          </a:p>
        </p:txBody>
      </p:sp>
      <p:sp>
        <p:nvSpPr>
          <p:cNvPr id="201" name="Гидрофильное масло для снятия макияжа…"/>
          <p:cNvSpPr txBox="1"/>
          <p:nvPr/>
        </p:nvSpPr>
        <p:spPr>
          <a:xfrm>
            <a:off x="1462087" y="1320800"/>
            <a:ext cx="1901825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Осветляющая сыворотка с экстрактом планктона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в растительных капсулах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E077A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PERECT TONE</a:t>
            </a:r>
          </a:p>
        </p:txBody>
      </p:sp>
      <p:sp>
        <p:nvSpPr>
          <p:cNvPr id="202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4810124"/>
            <a:ext cx="14668502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Сыворотка выравнивает цвет лица, комплексно воздействуя на причины несовершенного тона. Уменьшает пигментацию, улучшает микроциркуляцию, оказывает антиоксидантный эффект. Помогает вернуть ровный тон кожи.</a:t>
            </a:r>
          </a:p>
        </p:txBody>
      </p:sp>
      <p:sp>
        <p:nvSpPr>
          <p:cNvPr id="203" name="Line"/>
          <p:cNvSpPr/>
          <p:nvPr/>
        </p:nvSpPr>
        <p:spPr>
          <a:xfrm flipV="1">
            <a:off x="1550987" y="4865687"/>
            <a:ext cx="2" cy="1336677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Прямоугольник 18"/>
          <p:cNvSpPr txBox="1"/>
          <p:nvPr/>
        </p:nvSpPr>
        <p:spPr>
          <a:xfrm>
            <a:off x="16962437" y="11106149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15 </a:t>
            </a:r>
            <a:r>
              <a:rPr dirty="0" err="1"/>
              <a:t>капсул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4680003062517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80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YAL FORMULA…"/>
          <p:cNvSpPr txBox="1"/>
          <p:nvPr/>
        </p:nvSpPr>
        <p:spPr>
          <a:xfrm>
            <a:off x="2614612" y="4921250"/>
            <a:ext cx="9547226" cy="513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Поистине</a:t>
            </a:r>
            <a:r>
              <a:rPr dirty="0"/>
              <a:t> </a:t>
            </a:r>
            <a:r>
              <a:rPr dirty="0" err="1"/>
              <a:t>королевский</a:t>
            </a:r>
            <a:r>
              <a:rPr dirty="0"/>
              <a:t> </a:t>
            </a:r>
            <a:r>
              <a:rPr dirty="0" err="1"/>
              <a:t>уход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обратных</a:t>
            </a:r>
            <a:r>
              <a:rPr dirty="0"/>
              <a:t> </a:t>
            </a:r>
            <a:r>
              <a:rPr dirty="0" err="1"/>
              <a:t>эмульсий</a:t>
            </a:r>
            <a:r>
              <a:rPr dirty="0"/>
              <a:t> (</a:t>
            </a:r>
            <a:r>
              <a:rPr dirty="0" err="1"/>
              <a:t>вода</a:t>
            </a:r>
            <a:r>
              <a:rPr dirty="0"/>
              <a:t> в </a:t>
            </a:r>
            <a:r>
              <a:rPr dirty="0" err="1"/>
              <a:t>масле</a:t>
            </a:r>
            <a:r>
              <a:rPr dirty="0"/>
              <a:t>). </a:t>
            </a:r>
            <a:r>
              <a:rPr dirty="0" err="1"/>
              <a:t>Косметика</a:t>
            </a:r>
            <a:r>
              <a:rPr dirty="0"/>
              <a:t> </a:t>
            </a:r>
            <a:r>
              <a:rPr dirty="0" err="1"/>
              <a:t>этой</a:t>
            </a:r>
            <a:r>
              <a:rPr dirty="0"/>
              <a:t> </a:t>
            </a:r>
            <a:r>
              <a:rPr dirty="0" err="1"/>
              <a:t>линии</a:t>
            </a:r>
            <a:r>
              <a:rPr dirty="0"/>
              <a:t> </a:t>
            </a:r>
            <a:r>
              <a:rPr dirty="0" err="1"/>
              <a:t>учитывает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физиологические</a:t>
            </a:r>
            <a:r>
              <a:rPr dirty="0"/>
              <a:t> </a:t>
            </a:r>
            <a:r>
              <a:rPr dirty="0" err="1"/>
              <a:t>особенности</a:t>
            </a:r>
            <a:r>
              <a:rPr dirty="0"/>
              <a:t> </a:t>
            </a:r>
            <a:r>
              <a:rPr dirty="0" err="1"/>
              <a:t>сухой</a:t>
            </a:r>
            <a:r>
              <a:rPr dirty="0"/>
              <a:t>,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algn="l"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зрелой</a:t>
            </a:r>
            <a:r>
              <a:rPr dirty="0"/>
              <a:t> </a:t>
            </a:r>
            <a:r>
              <a:rPr dirty="0" err="1"/>
              <a:t>кожи</a:t>
            </a:r>
            <a:r>
              <a:rPr dirty="0"/>
              <a:t>. </a:t>
            </a:r>
            <a:endParaRPr dirty="0">
              <a:solidFill>
                <a:srgbClr val="A108B7"/>
              </a:solidFill>
            </a:endParaRPr>
          </a:p>
          <a:p>
            <a:pPr algn="l">
              <a:defRPr sz="3800">
                <a:solidFill>
                  <a:srgbClr val="A108B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rgbClr val="A108B7"/>
              </a:solidFill>
            </a:endParaRPr>
          </a:p>
          <a:p>
            <a:pPr algn="l"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Новейшие</a:t>
            </a:r>
            <a:r>
              <a:rPr dirty="0"/>
              <a:t> </a:t>
            </a:r>
            <a:r>
              <a:rPr dirty="0" err="1"/>
              <a:t>активные</a:t>
            </a:r>
            <a:r>
              <a:rPr dirty="0"/>
              <a:t> </a:t>
            </a:r>
            <a:r>
              <a:rPr dirty="0" err="1"/>
              <a:t>ингредиенты</a:t>
            </a:r>
            <a:r>
              <a:rPr dirty="0"/>
              <a:t> </a:t>
            </a:r>
            <a:r>
              <a:rPr dirty="0" err="1"/>
              <a:t>работают</a:t>
            </a:r>
            <a:r>
              <a:rPr dirty="0"/>
              <a:t> </a:t>
            </a:r>
            <a:r>
              <a:rPr dirty="0" err="1"/>
              <a:t>глубоко</a:t>
            </a:r>
            <a:r>
              <a:rPr dirty="0"/>
              <a:t> в </a:t>
            </a:r>
            <a:r>
              <a:rPr dirty="0" err="1"/>
              <a:t>коже</a:t>
            </a:r>
            <a:r>
              <a:rPr dirty="0"/>
              <a:t>, </a:t>
            </a:r>
            <a:r>
              <a:rPr dirty="0" err="1"/>
              <a:t>делая</a:t>
            </a:r>
            <a:r>
              <a:rPr dirty="0"/>
              <a:t> </a:t>
            </a:r>
            <a:r>
              <a:rPr dirty="0" err="1"/>
              <a:t>ее</a:t>
            </a:r>
            <a:endParaRPr dirty="0"/>
          </a:p>
          <a:p>
            <a:pPr algn="l">
              <a:defRPr sz="3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нежной</a:t>
            </a:r>
            <a:r>
              <a:rPr dirty="0"/>
              <a:t>, </a:t>
            </a:r>
            <a:r>
              <a:rPr dirty="0" err="1"/>
              <a:t>ровной</a:t>
            </a:r>
            <a:r>
              <a:rPr dirty="0"/>
              <a:t> и </a:t>
            </a:r>
            <a:r>
              <a:rPr dirty="0" err="1"/>
              <a:t>подтянутой</a:t>
            </a:r>
            <a:r>
              <a:rPr dirty="0"/>
              <a:t>.</a:t>
            </a:r>
          </a:p>
        </p:txBody>
      </p:sp>
      <p:pic>
        <p:nvPicPr>
          <p:cNvPr id="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7937" y="808037"/>
            <a:ext cx="3181352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Прямоугольник 1"/>
          <p:cNvSpPr txBox="1"/>
          <p:nvPr/>
        </p:nvSpPr>
        <p:spPr>
          <a:xfrm>
            <a:off x="2400178" y="2265363"/>
            <a:ext cx="7231369" cy="115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200" b="1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ROYAL FORMULA</a:t>
            </a:r>
          </a:p>
        </p:txBody>
      </p:sp>
      <p:pic>
        <p:nvPicPr>
          <p:cNvPr id="3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16187" y="5106253"/>
            <a:ext cx="9159877" cy="865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ntarcticine — защищает кожу от сильной сухости, обновляет и омолаживает ее, оказывает заживляющий эффект. Сокращает глубину морщин на 44%.…"/>
          <p:cNvSpPr txBox="1"/>
          <p:nvPr/>
        </p:nvSpPr>
        <p:spPr>
          <a:xfrm>
            <a:off x="1550987" y="10093325"/>
            <a:ext cx="1375727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85CC0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Antarcticine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защищает кожу от сильной сухости, обновляет и омолаживает ее, оказывает заживляющий эффект. Сокращает глубину морщин на 44%.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b="1">
                <a:solidFill>
                  <a:srgbClr val="85CC0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Uplevity</a:t>
            </a:r>
            <a:r>
              <a:rPr b="0"/>
              <a:t> </a:t>
            </a:r>
            <a:r>
              <a:rPr b="0">
                <a:solidFill>
                  <a:srgbClr val="686F76"/>
                </a:solidFill>
              </a:rPr>
              <a:t>— тетрапептид, который борется с обвисанием кожи, стимулируя синтез основных элементов внеклеточного матрикса. Отвечает за образование функционального эластина, улучшает структуру дермы. </a:t>
            </a:r>
          </a:p>
        </p:txBody>
      </p:sp>
      <p:sp>
        <p:nvSpPr>
          <p:cNvPr id="210" name="для иммунитета кожи…"/>
          <p:cNvSpPr txBox="1"/>
          <p:nvPr/>
        </p:nvSpPr>
        <p:spPr>
          <a:xfrm>
            <a:off x="1550986" y="7000875"/>
            <a:ext cx="6565604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93D854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для иммунитета кожи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93D854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обновление и лифтинг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93D854"/>
                </a:solidFill>
                <a:latin typeface="Al Bayan"/>
                <a:ea typeface="Al Bayan"/>
                <a:cs typeface="Al Bayan"/>
                <a:sym typeface="Al Bayan"/>
              </a:defRPr>
            </a:pPr>
            <a:r>
              <a:t>восстановление структуры кожи</a:t>
            </a:r>
          </a:p>
        </p:txBody>
      </p:sp>
      <p:sp>
        <p:nvSpPr>
          <p:cNvPr id="211" name="Гидрофильное масло для снятия макияжа…"/>
          <p:cNvSpPr txBox="1"/>
          <p:nvPr/>
        </p:nvSpPr>
        <p:spPr>
          <a:xfrm>
            <a:off x="1462087" y="1320800"/>
            <a:ext cx="1901825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Омолаживающая лифтинг-сыворотка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в растительных капсулах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85CC0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TURBO LIFT</a:t>
            </a:r>
          </a:p>
        </p:txBody>
      </p:sp>
      <p:sp>
        <p:nvSpPr>
          <p:cNvPr id="212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4810124"/>
            <a:ext cx="14668502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Сыворотка подтягивает кожу, улучшая ее структуру и укрепляя овал лица. Восстанавливает иммунитет кожи и эффективно уменьшает даже глубокие</a:t>
            </a:r>
          </a:p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возрастные морщины.</a:t>
            </a:r>
          </a:p>
        </p:txBody>
      </p:sp>
      <p:sp>
        <p:nvSpPr>
          <p:cNvPr id="213" name="Line"/>
          <p:cNvSpPr/>
          <p:nvPr/>
        </p:nvSpPr>
        <p:spPr>
          <a:xfrm flipV="1">
            <a:off x="1550987" y="4865687"/>
            <a:ext cx="2" cy="1336677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91023" y="5147639"/>
            <a:ext cx="7200001" cy="552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Прямоугольник 18"/>
          <p:cNvSpPr txBox="1"/>
          <p:nvPr/>
        </p:nvSpPr>
        <p:spPr>
          <a:xfrm>
            <a:off x="16962437" y="11106149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15 </a:t>
            </a:r>
            <a:r>
              <a:rPr dirty="0" err="1"/>
              <a:t>капсул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4680003062524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80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1"/>
          <p:cNvSpPr txBox="1"/>
          <p:nvPr/>
        </p:nvSpPr>
        <p:spPr>
          <a:xfrm>
            <a:off x="6623269" y="5345112"/>
            <a:ext cx="9607112" cy="150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9600" b="1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ROYAL FORMULA</a:t>
            </a:r>
          </a:p>
        </p:txBody>
      </p:sp>
      <p:sp>
        <p:nvSpPr>
          <p:cNvPr id="221" name="Прямоугольник 2"/>
          <p:cNvSpPr txBox="1"/>
          <p:nvPr/>
        </p:nvSpPr>
        <p:spPr>
          <a:xfrm>
            <a:off x="7293045" y="6929436"/>
            <a:ext cx="8173898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800">
                <a:solidFill>
                  <a:srgbClr val="85CC0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Формула совершенной кожи</a:t>
            </a:r>
          </a:p>
        </p:txBody>
      </p:sp>
      <p:pic>
        <p:nvPicPr>
          <p:cNvPr id="22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"/>
          <p:cNvSpPr txBox="1">
            <a:spLocks noGrp="1"/>
          </p:cNvSpPr>
          <p:nvPr>
            <p:ph type="ctrTitle"/>
          </p:nvPr>
        </p:nvSpPr>
        <p:spPr>
          <a:xfrm>
            <a:off x="886744" y="908046"/>
            <a:ext cx="6089516" cy="953178"/>
          </a:xfrm>
          <a:prstGeom prst="rect">
            <a:avLst/>
          </a:prstGeom>
        </p:spPr>
        <p:txBody>
          <a:bodyPr/>
          <a:lstStyle/>
          <a:p>
            <a:pPr algn="l">
              <a:defRPr sz="4000" b="1">
                <a:solidFill>
                  <a:srgbClr val="AE447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Макияж</a:t>
            </a:r>
            <a:r>
              <a:rPr dirty="0"/>
              <a:t>/</a:t>
            </a:r>
            <a:r>
              <a:rPr dirty="0" err="1"/>
              <a:t>демакияж</a:t>
            </a:r>
            <a:r>
              <a:rPr dirty="0"/>
              <a:t>:</a:t>
            </a:r>
          </a:p>
        </p:txBody>
      </p:sp>
      <p:sp>
        <p:nvSpPr>
          <p:cNvPr id="39" name="Текст 4"/>
          <p:cNvSpPr txBox="1">
            <a:spLocks noGrp="1"/>
          </p:cNvSpPr>
          <p:nvPr>
            <p:ph type="subTitle" sz="quarter" idx="1"/>
          </p:nvPr>
        </p:nvSpPr>
        <p:spPr>
          <a:xfrm>
            <a:off x="731735" y="1898469"/>
            <a:ext cx="6614808" cy="1034443"/>
          </a:xfrm>
          <a:prstGeom prst="rect">
            <a:avLst/>
          </a:prstGeom>
        </p:spPr>
        <p:txBody>
          <a:bodyPr/>
          <a:lstStyle>
            <a:lvl1pPr marL="301591" indent="-301591" algn="l" defTabSz="775969">
              <a:spcBef>
                <a:spcPts val="5500"/>
              </a:spcBef>
              <a:buSzPct val="100000"/>
              <a:buChar char="•"/>
              <a:defRPr sz="3008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Гидрофильное</a:t>
            </a:r>
            <a:r>
              <a:rPr dirty="0"/>
              <a:t> </a:t>
            </a:r>
            <a:r>
              <a:rPr dirty="0" err="1"/>
              <a:t>масло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снятия</a:t>
            </a:r>
            <a:r>
              <a:rPr dirty="0"/>
              <a:t> </a:t>
            </a:r>
            <a:r>
              <a:rPr dirty="0" err="1"/>
              <a:t>макияжа</a:t>
            </a:r>
            <a:r>
              <a:rPr dirty="0"/>
              <a:t> «Deep Cleansing»</a:t>
            </a:r>
          </a:p>
        </p:txBody>
      </p:sp>
      <p:sp>
        <p:nvSpPr>
          <p:cNvPr id="40" name="Заголовок 3"/>
          <p:cNvSpPr txBox="1"/>
          <p:nvPr/>
        </p:nvSpPr>
        <p:spPr>
          <a:xfrm>
            <a:off x="760071" y="3869220"/>
            <a:ext cx="6089516" cy="953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4000" b="1">
                <a:solidFill>
                  <a:srgbClr val="AE447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Кремы</a:t>
            </a:r>
            <a:r>
              <a:rPr dirty="0"/>
              <a:t>:</a:t>
            </a:r>
          </a:p>
        </p:txBody>
      </p:sp>
      <p:sp>
        <p:nvSpPr>
          <p:cNvPr id="41" name="Заголовок 3"/>
          <p:cNvSpPr txBox="1"/>
          <p:nvPr/>
        </p:nvSpPr>
        <p:spPr>
          <a:xfrm>
            <a:off x="7686008" y="2365372"/>
            <a:ext cx="665128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 b="1">
                <a:solidFill>
                  <a:srgbClr val="AE447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Масляные</a:t>
            </a:r>
            <a:r>
              <a:rPr dirty="0"/>
              <a:t> </a:t>
            </a:r>
            <a:r>
              <a:rPr dirty="0" err="1"/>
              <a:t>сыворотки</a:t>
            </a:r>
            <a:r>
              <a:rPr dirty="0"/>
              <a:t>:</a:t>
            </a:r>
          </a:p>
        </p:txBody>
      </p:sp>
      <p:sp>
        <p:nvSpPr>
          <p:cNvPr id="42" name="Заголовок 3"/>
          <p:cNvSpPr txBox="1"/>
          <p:nvPr/>
        </p:nvSpPr>
        <p:spPr>
          <a:xfrm>
            <a:off x="16008424" y="3185592"/>
            <a:ext cx="6089516" cy="973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 defTabSz="668655">
              <a:lnSpc>
                <a:spcPct val="80000"/>
              </a:lnSpc>
              <a:defRPr sz="3240" b="1">
                <a:solidFill>
                  <a:srgbClr val="AE447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000" dirty="0" err="1"/>
              <a:t>Сыворотки</a:t>
            </a:r>
            <a:r>
              <a:rPr sz="4000" dirty="0"/>
              <a:t> в </a:t>
            </a:r>
            <a:r>
              <a:rPr sz="4000" dirty="0" err="1"/>
              <a:t>растительных</a:t>
            </a:r>
            <a:r>
              <a:rPr sz="4000" dirty="0"/>
              <a:t> </a:t>
            </a:r>
            <a:r>
              <a:rPr sz="4000" dirty="0" err="1"/>
              <a:t>капсулах</a:t>
            </a:r>
            <a:r>
              <a:rPr sz="4000" dirty="0"/>
              <a:t>:</a:t>
            </a:r>
          </a:p>
        </p:txBody>
      </p:sp>
      <p:sp>
        <p:nvSpPr>
          <p:cNvPr id="43" name="Текст 4"/>
          <p:cNvSpPr txBox="1"/>
          <p:nvPr/>
        </p:nvSpPr>
        <p:spPr>
          <a:xfrm>
            <a:off x="731735" y="4927587"/>
            <a:ext cx="5799309" cy="71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100000"/>
              <a:buFont typeface="Arial"/>
              <a:buChar char="•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Выравнивающая</a:t>
            </a:r>
            <a:r>
              <a:rPr dirty="0"/>
              <a:t> </a:t>
            </a:r>
            <a:r>
              <a:rPr dirty="0" err="1"/>
              <a:t>база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макияж</a:t>
            </a:r>
            <a:r>
              <a:rPr dirty="0"/>
              <a:t> «Super Face»</a:t>
            </a:r>
            <a:endParaRPr sz="5200" dirty="0">
              <a:latin typeface="+mj-lt"/>
              <a:ea typeface="+mj-ea"/>
              <a:cs typeface="+mj-cs"/>
              <a:sym typeface="Helvetica"/>
            </a:endParaRPr>
          </a:p>
          <a:p>
            <a:pPr algn="l"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endParaRPr sz="5200"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>
              <a:buSzPct val="100000"/>
              <a:buFont typeface="Arial"/>
              <a:buChar char="•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Крем-лифтинг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век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морщин</a:t>
            </a:r>
            <a:r>
              <a:rPr dirty="0"/>
              <a:t>, </a:t>
            </a:r>
            <a:r>
              <a:rPr dirty="0" err="1"/>
              <a:t>темных</a:t>
            </a:r>
            <a:r>
              <a:rPr dirty="0"/>
              <a:t> </a:t>
            </a:r>
            <a:r>
              <a:rPr dirty="0" err="1"/>
              <a:t>кругов</a:t>
            </a:r>
            <a:r>
              <a:rPr dirty="0"/>
              <a:t> и </a:t>
            </a:r>
            <a:r>
              <a:rPr dirty="0" err="1"/>
              <a:t>мешков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глазами</a:t>
            </a:r>
            <a:r>
              <a:rPr dirty="0"/>
              <a:t> «Extreme Beauty»</a:t>
            </a:r>
            <a:endParaRPr sz="5200" dirty="0">
              <a:latin typeface="+mj-lt"/>
              <a:ea typeface="+mj-ea"/>
              <a:cs typeface="+mj-cs"/>
              <a:sym typeface="Helvetica"/>
            </a:endParaRPr>
          </a:p>
          <a:p>
            <a:pPr algn="l"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endParaRPr sz="5200"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>
              <a:buSzPct val="100000"/>
              <a:buFont typeface="Arial"/>
              <a:buChar char="•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Дневной</a:t>
            </a:r>
            <a:r>
              <a:rPr dirty="0"/>
              <a:t> </a:t>
            </a:r>
            <a:r>
              <a:rPr dirty="0" err="1"/>
              <a:t>омолаживающий</a:t>
            </a:r>
            <a:r>
              <a:rPr dirty="0"/>
              <a:t> </a:t>
            </a:r>
            <a:r>
              <a:rPr dirty="0" err="1"/>
              <a:t>крем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 «Good Day»</a:t>
            </a:r>
            <a:endParaRPr sz="5200" dirty="0">
              <a:latin typeface="+mj-lt"/>
              <a:ea typeface="+mj-ea"/>
              <a:cs typeface="+mj-cs"/>
              <a:sym typeface="Helvetica"/>
            </a:endParaRPr>
          </a:p>
          <a:p>
            <a:pPr algn="l"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endParaRPr sz="5200"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>
              <a:buSzPct val="100000"/>
              <a:buFont typeface="Arial"/>
              <a:buChar char="•"/>
              <a:defRPr sz="32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Ночной</a:t>
            </a:r>
            <a:r>
              <a:rPr dirty="0"/>
              <a:t> </a:t>
            </a:r>
            <a:r>
              <a:rPr dirty="0" err="1"/>
              <a:t>омолаживающий</a:t>
            </a:r>
            <a:r>
              <a:rPr dirty="0"/>
              <a:t> </a:t>
            </a:r>
            <a:r>
              <a:rPr dirty="0" err="1"/>
              <a:t>крем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 «Good Night»</a:t>
            </a:r>
          </a:p>
        </p:txBody>
      </p:sp>
      <p:sp>
        <p:nvSpPr>
          <p:cNvPr id="44" name="Текст 4"/>
          <p:cNvSpPr txBox="1"/>
          <p:nvPr/>
        </p:nvSpPr>
        <p:spPr>
          <a:xfrm>
            <a:off x="7689096" y="3170784"/>
            <a:ext cx="5799309" cy="7706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43484" indent="-443484" algn="l" defTabSz="800735">
              <a:lnSpc>
                <a:spcPct val="90000"/>
              </a:lnSpc>
              <a:buSzPct val="100000"/>
              <a:buFont typeface="Arial"/>
              <a:buChar char="•"/>
              <a:defRPr sz="3492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Масляная</a:t>
            </a:r>
            <a:r>
              <a:rPr sz="3200" dirty="0"/>
              <a:t> </a:t>
            </a:r>
            <a:r>
              <a:rPr sz="3200" dirty="0" err="1"/>
              <a:t>сыворотка-антистресс</a:t>
            </a:r>
            <a:r>
              <a:rPr sz="3200" dirty="0"/>
              <a:t> </a:t>
            </a: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лица</a:t>
            </a:r>
            <a:r>
              <a:rPr sz="3200" dirty="0"/>
              <a:t> «Euphoria»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algn="l" defTabSz="800735">
              <a:lnSpc>
                <a:spcPct val="90000"/>
              </a:lnSpc>
              <a:defRPr sz="3492" b="1">
                <a:latin typeface="Calibri"/>
                <a:ea typeface="Calibri"/>
                <a:cs typeface="Calibri"/>
                <a:sym typeface="Calibri"/>
              </a:defRPr>
            </a:pP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marL="443484" indent="-443484" algn="l" defTabSz="800735">
              <a:lnSpc>
                <a:spcPct val="90000"/>
              </a:lnSpc>
              <a:buSzPct val="100000"/>
              <a:buFont typeface="Arial"/>
              <a:buChar char="•"/>
              <a:defRPr sz="3492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Увлажняющая</a:t>
            </a:r>
            <a:r>
              <a:rPr sz="3200" dirty="0"/>
              <a:t> </a:t>
            </a:r>
            <a:r>
              <a:rPr sz="3200" dirty="0" err="1"/>
              <a:t>масляная</a:t>
            </a:r>
            <a:r>
              <a:rPr sz="3200" dirty="0"/>
              <a:t> </a:t>
            </a:r>
            <a:r>
              <a:rPr sz="3200" dirty="0" err="1"/>
              <a:t>сыворотка</a:t>
            </a:r>
            <a:r>
              <a:rPr sz="3200" dirty="0"/>
              <a:t> </a:t>
            </a: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лица</a:t>
            </a:r>
            <a:r>
              <a:rPr sz="3200" dirty="0"/>
              <a:t> «Aqua Protect»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algn="l" defTabSz="800735">
              <a:lnSpc>
                <a:spcPct val="90000"/>
              </a:lnSpc>
              <a:defRPr sz="3492" b="1">
                <a:latin typeface="Calibri"/>
                <a:ea typeface="Calibri"/>
                <a:cs typeface="Calibri"/>
                <a:sym typeface="Calibri"/>
              </a:defRPr>
            </a:pP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marL="443484" indent="-443484" algn="l" defTabSz="800735">
              <a:lnSpc>
                <a:spcPct val="90000"/>
              </a:lnSpc>
              <a:buSzPct val="100000"/>
              <a:buFont typeface="Arial"/>
              <a:buChar char="•"/>
              <a:defRPr sz="3492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Питательная</a:t>
            </a:r>
            <a:r>
              <a:rPr sz="3200" dirty="0"/>
              <a:t> </a:t>
            </a:r>
            <a:r>
              <a:rPr sz="3200" dirty="0" err="1"/>
              <a:t>масляная</a:t>
            </a:r>
            <a:r>
              <a:rPr sz="3200" dirty="0"/>
              <a:t> </a:t>
            </a:r>
            <a:r>
              <a:rPr sz="3200" dirty="0" err="1"/>
              <a:t>сыворотка</a:t>
            </a:r>
            <a:r>
              <a:rPr sz="3200" dirty="0"/>
              <a:t> </a:t>
            </a: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лица</a:t>
            </a:r>
            <a:r>
              <a:rPr sz="3200" dirty="0"/>
              <a:t> «So Rich»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algn="l" defTabSz="800735">
              <a:lnSpc>
                <a:spcPct val="90000"/>
              </a:lnSpc>
              <a:defRPr sz="3492" b="1">
                <a:latin typeface="Calibri"/>
                <a:ea typeface="Calibri"/>
                <a:cs typeface="Calibri"/>
                <a:sym typeface="Calibri"/>
              </a:defRPr>
            </a:pP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marL="443484" indent="-443484" algn="l" defTabSz="800735">
              <a:lnSpc>
                <a:spcPct val="90000"/>
              </a:lnSpc>
              <a:buSzPct val="100000"/>
              <a:buFont typeface="Arial"/>
              <a:buChar char="•"/>
              <a:defRPr sz="3492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Омолаживающая</a:t>
            </a:r>
            <a:r>
              <a:rPr sz="3200" dirty="0"/>
              <a:t> </a:t>
            </a:r>
            <a:r>
              <a:rPr sz="3200" dirty="0" err="1"/>
              <a:t>масляная</a:t>
            </a:r>
            <a:r>
              <a:rPr sz="3200" dirty="0"/>
              <a:t> </a:t>
            </a:r>
            <a:r>
              <a:rPr sz="3200" dirty="0" err="1"/>
              <a:t>сыворотка</a:t>
            </a:r>
            <a:r>
              <a:rPr sz="3200" dirty="0"/>
              <a:t> </a:t>
            </a:r>
            <a:r>
              <a:rPr sz="3200" dirty="0" err="1"/>
              <a:t>для</a:t>
            </a:r>
            <a:r>
              <a:rPr sz="3200" dirty="0"/>
              <a:t> </a:t>
            </a:r>
            <a:r>
              <a:rPr sz="3200" dirty="0" err="1"/>
              <a:t>лица</a:t>
            </a:r>
            <a:r>
              <a:rPr sz="3200" dirty="0"/>
              <a:t> «So Young»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5" name="Текст 4"/>
          <p:cNvSpPr txBox="1"/>
          <p:nvPr/>
        </p:nvSpPr>
        <p:spPr>
          <a:xfrm>
            <a:off x="15864409" y="4872295"/>
            <a:ext cx="8113054" cy="699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buSzPct val="100000"/>
              <a:buFont typeface="Arial"/>
              <a:buChar char="•"/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Омолаживающая</a:t>
            </a:r>
            <a:r>
              <a:rPr sz="3200" dirty="0"/>
              <a:t> </a:t>
            </a:r>
            <a:r>
              <a:rPr sz="3200" dirty="0" err="1"/>
              <a:t>лифтинг-сыворотка</a:t>
            </a:r>
            <a:r>
              <a:rPr sz="3200" dirty="0"/>
              <a:t> в </a:t>
            </a:r>
            <a:r>
              <a:rPr sz="3200" dirty="0" err="1"/>
              <a:t>растительных</a:t>
            </a:r>
            <a:r>
              <a:rPr sz="3200" dirty="0"/>
              <a:t> </a:t>
            </a:r>
            <a:r>
              <a:rPr sz="3200" dirty="0" err="1"/>
              <a:t>капсулах</a:t>
            </a:r>
            <a:r>
              <a:rPr sz="3200" dirty="0"/>
              <a:t> "Turbo Lift«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algn="l"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>
              <a:buSzPct val="100000"/>
              <a:buFont typeface="Arial"/>
              <a:buChar char="•"/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Омолаживающая</a:t>
            </a:r>
            <a:r>
              <a:rPr sz="3200" dirty="0"/>
              <a:t> </a:t>
            </a:r>
            <a:r>
              <a:rPr sz="3200" dirty="0" err="1"/>
              <a:t>сыворотка</a:t>
            </a:r>
            <a:r>
              <a:rPr sz="3200" dirty="0"/>
              <a:t> в </a:t>
            </a:r>
            <a:r>
              <a:rPr sz="3200" dirty="0" err="1"/>
              <a:t>растительных</a:t>
            </a:r>
            <a:r>
              <a:rPr sz="3200" dirty="0"/>
              <a:t> </a:t>
            </a:r>
            <a:r>
              <a:rPr sz="3200" dirty="0" err="1"/>
              <a:t>капсулах</a:t>
            </a:r>
            <a:r>
              <a:rPr sz="3200" dirty="0"/>
              <a:t> "Retinol </a:t>
            </a:r>
            <a:r>
              <a:rPr sz="3200" dirty="0" smtClean="0"/>
              <a:t>Power</a:t>
            </a:r>
            <a:r>
              <a:rPr lang="ru-RU" sz="3200" dirty="0" smtClean="0"/>
              <a:t>"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>
              <a:buSzPct val="100000"/>
              <a:buFont typeface="Arial"/>
              <a:buChar char="•"/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Омолаживающая</a:t>
            </a:r>
            <a:r>
              <a:rPr sz="3200" dirty="0"/>
              <a:t> </a:t>
            </a:r>
            <a:r>
              <a:rPr sz="3200" dirty="0" err="1"/>
              <a:t>сыворотка</a:t>
            </a:r>
            <a:r>
              <a:rPr sz="3200" dirty="0"/>
              <a:t> в </a:t>
            </a:r>
            <a:r>
              <a:rPr sz="3200" dirty="0" err="1"/>
              <a:t>растительных</a:t>
            </a:r>
            <a:r>
              <a:rPr sz="3200" dirty="0"/>
              <a:t> </a:t>
            </a:r>
            <a:r>
              <a:rPr sz="3200" dirty="0" err="1"/>
              <a:t>капсулах</a:t>
            </a:r>
            <a:r>
              <a:rPr sz="3200" dirty="0"/>
              <a:t> "</a:t>
            </a:r>
            <a:r>
              <a:rPr sz="3200" dirty="0" smtClean="0"/>
              <a:t>Botox-Like</a:t>
            </a:r>
            <a:r>
              <a:rPr lang="ru-RU" sz="3200" smtClean="0"/>
              <a:t>"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algn="l"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>
              <a:buSzPct val="100000"/>
              <a:buFont typeface="Arial"/>
              <a:buChar char="•"/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Сыворотка</a:t>
            </a:r>
            <a:r>
              <a:rPr sz="3200" dirty="0"/>
              <a:t> </a:t>
            </a:r>
            <a:r>
              <a:rPr sz="3200" dirty="0" err="1"/>
              <a:t>против</a:t>
            </a:r>
            <a:r>
              <a:rPr sz="3200" dirty="0"/>
              <a:t> </a:t>
            </a:r>
            <a:r>
              <a:rPr sz="3200" dirty="0" err="1"/>
              <a:t>морщин</a:t>
            </a:r>
            <a:r>
              <a:rPr sz="3200" dirty="0"/>
              <a:t> и </a:t>
            </a:r>
            <a:r>
              <a:rPr sz="3200" dirty="0" err="1"/>
              <a:t>мешков</a:t>
            </a:r>
            <a:r>
              <a:rPr sz="3200" dirty="0"/>
              <a:t> </a:t>
            </a:r>
            <a:r>
              <a:rPr sz="3200" dirty="0" err="1"/>
              <a:t>под</a:t>
            </a:r>
            <a:r>
              <a:rPr sz="3200" dirty="0"/>
              <a:t> </a:t>
            </a:r>
            <a:r>
              <a:rPr sz="3200" dirty="0" err="1"/>
              <a:t>глазами</a:t>
            </a:r>
            <a:r>
              <a:rPr sz="3200" dirty="0"/>
              <a:t> в </a:t>
            </a:r>
            <a:r>
              <a:rPr sz="3200" dirty="0" err="1"/>
              <a:t>растительных</a:t>
            </a:r>
            <a:r>
              <a:rPr sz="3200" dirty="0"/>
              <a:t> </a:t>
            </a:r>
            <a:r>
              <a:rPr sz="3200" dirty="0" err="1"/>
              <a:t>капсулах</a:t>
            </a:r>
            <a:r>
              <a:rPr sz="3200" dirty="0"/>
              <a:t> "Pretty Eyes«</a:t>
            </a: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algn="l"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endParaRPr sz="3200"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>
              <a:buSzPct val="100000"/>
              <a:buFont typeface="Arial"/>
              <a:buChar char="•"/>
              <a:defRPr sz="3600" b="1"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/>
              <a:t>Осветляющая</a:t>
            </a:r>
            <a:r>
              <a:rPr sz="3200" dirty="0"/>
              <a:t> </a:t>
            </a:r>
            <a:r>
              <a:rPr sz="3200" dirty="0" err="1"/>
              <a:t>сыворотка</a:t>
            </a:r>
            <a:r>
              <a:rPr sz="3200" dirty="0"/>
              <a:t> в </a:t>
            </a:r>
            <a:r>
              <a:rPr sz="3200" dirty="0" err="1"/>
              <a:t>растительных</a:t>
            </a:r>
            <a:r>
              <a:rPr sz="3200" dirty="0"/>
              <a:t> </a:t>
            </a:r>
            <a:r>
              <a:rPr sz="3200" dirty="0" err="1"/>
              <a:t>капсулах</a:t>
            </a:r>
            <a:r>
              <a:rPr sz="3200" dirty="0"/>
              <a:t> "Perfect Tone"</a:t>
            </a:r>
          </a:p>
        </p:txBody>
      </p:sp>
      <p:pic>
        <p:nvPicPr>
          <p:cNvPr id="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6401" y="908046"/>
            <a:ext cx="3182938" cy="1457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3"/>
          <p:cNvSpPr txBox="1"/>
          <p:nvPr/>
        </p:nvSpPr>
        <p:spPr>
          <a:xfrm>
            <a:off x="1476375" y="974766"/>
            <a:ext cx="15460461" cy="3607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441" tIns="95441" rIns="95441" bIns="95441">
            <a:spAutoFit/>
          </a:bodyPr>
          <a:lstStyle/>
          <a:p>
            <a:pPr marL="394355" indent="-394355" algn="l" defTabSz="1086960">
              <a:defRPr sz="3800" b="1">
                <a:solidFill>
                  <a:srgbClr val="AE447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ПРИВЛЕКАТЕЛЬНОСТЬ ПРОДУКТА: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394355" indent="-394355" algn="l" defTabSz="1086960">
              <a:defRPr sz="33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394355" indent="-394355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Активное</a:t>
            </a:r>
            <a:r>
              <a:rPr dirty="0"/>
              <a:t> </a:t>
            </a:r>
            <a:r>
              <a:rPr dirty="0" err="1"/>
              <a:t>продвижение</a:t>
            </a:r>
            <a:r>
              <a:rPr dirty="0"/>
              <a:t> (BTL, digital).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394355" indent="-394355" algn="l" defTabSz="1086960"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Обучающие</a:t>
            </a:r>
            <a:r>
              <a:rPr dirty="0"/>
              <a:t> </a:t>
            </a:r>
            <a:r>
              <a:rPr dirty="0" err="1"/>
              <a:t>тренинги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персонала</a:t>
            </a:r>
            <a:r>
              <a:rPr dirty="0"/>
              <a:t>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394355" indent="-394355" algn="l" defTabSz="1086960"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Тестеры</a:t>
            </a:r>
            <a:r>
              <a:rPr dirty="0"/>
              <a:t>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394355" indent="-394355" algn="l" defTabSz="1086960"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Регулярные</a:t>
            </a:r>
            <a:r>
              <a:rPr dirty="0"/>
              <a:t> </a:t>
            </a:r>
            <a:r>
              <a:rPr dirty="0" err="1"/>
              <a:t>ценовые</a:t>
            </a:r>
            <a:r>
              <a:rPr dirty="0"/>
              <a:t> </a:t>
            </a:r>
            <a:r>
              <a:rPr dirty="0" err="1"/>
              <a:t>акции</a:t>
            </a:r>
            <a:r>
              <a:rPr dirty="0"/>
              <a:t>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394355" indent="-394355" algn="l" defTabSz="1086960"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Предоставление</a:t>
            </a:r>
            <a:r>
              <a:rPr dirty="0"/>
              <a:t> POS-</a:t>
            </a:r>
            <a:r>
              <a:rPr dirty="0" err="1"/>
              <a:t>материалов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размещения</a:t>
            </a:r>
            <a:r>
              <a:rPr dirty="0"/>
              <a:t> в </a:t>
            </a:r>
            <a:r>
              <a:rPr dirty="0" err="1"/>
              <a:t>местах</a:t>
            </a:r>
            <a:r>
              <a:rPr dirty="0"/>
              <a:t> </a:t>
            </a:r>
            <a:r>
              <a:rPr dirty="0" err="1"/>
              <a:t>продаж</a:t>
            </a:r>
            <a:r>
              <a:rPr dirty="0"/>
              <a:t>.</a:t>
            </a:r>
          </a:p>
        </p:txBody>
      </p:sp>
      <p:sp>
        <p:nvSpPr>
          <p:cNvPr id="49" name="Прямоугольник 6"/>
          <p:cNvSpPr txBox="1"/>
          <p:nvPr/>
        </p:nvSpPr>
        <p:spPr>
          <a:xfrm>
            <a:off x="1235103" y="5248807"/>
            <a:ext cx="21724930" cy="6865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441" tIns="95441" rIns="95441" bIns="95441">
            <a:spAutoFit/>
          </a:bodyPr>
          <a:lstStyle/>
          <a:p>
            <a:pPr marL="387728" indent="-387728" algn="l" defTabSz="1086960">
              <a:lnSpc>
                <a:spcPts val="3500"/>
              </a:lnSpc>
              <a:defRPr sz="3300" b="1">
                <a:solidFill>
                  <a:srgbClr val="AE447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ВЫГОДЫ ДЛЯ ПОКУПАТЕЛЯ: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387728" indent="-387728" algn="l" defTabSz="1086960">
              <a:lnSpc>
                <a:spcPts val="3500"/>
              </a:lnSpc>
              <a:defRPr sz="3300" b="1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  <a:p>
            <a:pPr marL="457200" indent="-457200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Уникальная</a:t>
            </a:r>
            <a:r>
              <a:rPr dirty="0"/>
              <a:t> </a:t>
            </a:r>
            <a:r>
              <a:rPr dirty="0" err="1"/>
              <a:t>линейка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комфортных</a:t>
            </a:r>
            <a:r>
              <a:rPr dirty="0"/>
              <a:t>, </a:t>
            </a:r>
            <a:r>
              <a:rPr dirty="0" err="1"/>
              <a:t>обратных</a:t>
            </a:r>
            <a:r>
              <a:rPr dirty="0"/>
              <a:t> </a:t>
            </a:r>
            <a:r>
              <a:rPr dirty="0" err="1"/>
              <a:t>эмульсий</a:t>
            </a:r>
            <a:r>
              <a:rPr dirty="0"/>
              <a:t> и </a:t>
            </a:r>
            <a:r>
              <a:rPr dirty="0" err="1"/>
              <a:t>масляных</a:t>
            </a:r>
            <a:r>
              <a:rPr dirty="0"/>
              <a:t> </a:t>
            </a:r>
            <a:r>
              <a:rPr dirty="0" err="1"/>
              <a:t>текстур</a:t>
            </a:r>
            <a:r>
              <a:rPr dirty="0"/>
              <a:t>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indent="-457200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Косметика</a:t>
            </a:r>
            <a:r>
              <a:rPr dirty="0"/>
              <a:t> </a:t>
            </a:r>
            <a:r>
              <a:rPr dirty="0" err="1"/>
              <a:t>этой</a:t>
            </a:r>
            <a:r>
              <a:rPr dirty="0"/>
              <a:t> </a:t>
            </a:r>
            <a:r>
              <a:rPr dirty="0" err="1"/>
              <a:t>линии</a:t>
            </a:r>
            <a:r>
              <a:rPr dirty="0"/>
              <a:t> </a:t>
            </a:r>
            <a:r>
              <a:rPr dirty="0" err="1"/>
              <a:t>учитывает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физиологические</a:t>
            </a:r>
            <a:r>
              <a:rPr dirty="0"/>
              <a:t> </a:t>
            </a:r>
            <a:r>
              <a:rPr dirty="0" err="1"/>
              <a:t>особенности</a:t>
            </a:r>
            <a:r>
              <a:rPr dirty="0"/>
              <a:t> </a:t>
            </a:r>
            <a:r>
              <a:rPr dirty="0" err="1"/>
              <a:t>кожи</a:t>
            </a:r>
            <a:r>
              <a:rPr dirty="0"/>
              <a:t>, </a:t>
            </a:r>
            <a:r>
              <a:rPr dirty="0" err="1"/>
              <a:t>склонной</a:t>
            </a:r>
            <a:r>
              <a:rPr dirty="0"/>
              <a:t> к </a:t>
            </a:r>
            <a:r>
              <a:rPr dirty="0" err="1"/>
              <a:t>сухости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зрелой</a:t>
            </a:r>
            <a:r>
              <a:rPr dirty="0"/>
              <a:t> </a:t>
            </a:r>
            <a:r>
              <a:rPr dirty="0" err="1"/>
              <a:t>кожи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indent="-457200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В </a:t>
            </a:r>
            <a:r>
              <a:rPr dirty="0" err="1"/>
              <a:t>серии</a:t>
            </a:r>
            <a:r>
              <a:rPr dirty="0"/>
              <a:t> </a:t>
            </a:r>
            <a:r>
              <a:rPr dirty="0" err="1"/>
              <a:t>представлены</a:t>
            </a:r>
            <a:r>
              <a:rPr dirty="0"/>
              <a:t> </a:t>
            </a:r>
            <a:r>
              <a:rPr dirty="0" err="1"/>
              <a:t>трендовые</a:t>
            </a:r>
            <a:r>
              <a:rPr dirty="0"/>
              <a:t> </a:t>
            </a:r>
            <a:r>
              <a:rPr dirty="0" err="1"/>
              <a:t>форматы</a:t>
            </a:r>
            <a:r>
              <a:rPr dirty="0"/>
              <a:t>: </a:t>
            </a:r>
            <a:r>
              <a:rPr dirty="0" err="1"/>
              <a:t>гидрофильное</a:t>
            </a:r>
            <a:r>
              <a:rPr dirty="0"/>
              <a:t> </a:t>
            </a:r>
            <a:r>
              <a:rPr dirty="0" err="1"/>
              <a:t>масло</a:t>
            </a:r>
            <a:r>
              <a:rPr dirty="0"/>
              <a:t> 100 % </a:t>
            </a:r>
            <a:r>
              <a:rPr dirty="0" err="1"/>
              <a:t>натуральное</a:t>
            </a:r>
            <a:r>
              <a:rPr dirty="0"/>
              <a:t>, </a:t>
            </a:r>
            <a:r>
              <a:rPr dirty="0" err="1"/>
              <a:t>легкая</a:t>
            </a:r>
            <a:r>
              <a:rPr dirty="0"/>
              <a:t> </a:t>
            </a:r>
            <a:r>
              <a:rPr dirty="0" err="1"/>
              <a:t>выравнивающая</a:t>
            </a:r>
            <a:r>
              <a:rPr dirty="0"/>
              <a:t> </a:t>
            </a:r>
            <a:r>
              <a:rPr dirty="0" err="1"/>
              <a:t>база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макияж</a:t>
            </a:r>
            <a:r>
              <a:rPr dirty="0"/>
              <a:t>, </a:t>
            </a:r>
            <a:r>
              <a:rPr dirty="0" err="1"/>
              <a:t>кремы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лица</a:t>
            </a:r>
            <a:r>
              <a:rPr dirty="0"/>
              <a:t> и </a:t>
            </a:r>
            <a:r>
              <a:rPr dirty="0" err="1"/>
              <a:t>кожи</a:t>
            </a:r>
            <a:r>
              <a:rPr dirty="0"/>
              <a:t> </a:t>
            </a:r>
            <a:r>
              <a:rPr dirty="0" err="1"/>
              <a:t>век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масляные</a:t>
            </a:r>
            <a:r>
              <a:rPr dirty="0"/>
              <a:t> </a:t>
            </a:r>
            <a:r>
              <a:rPr dirty="0" err="1"/>
              <a:t>сыворотки</a:t>
            </a:r>
            <a:r>
              <a:rPr dirty="0"/>
              <a:t> и </a:t>
            </a:r>
            <a:r>
              <a:rPr dirty="0" err="1"/>
              <a:t>сыворотки</a:t>
            </a:r>
            <a:r>
              <a:rPr dirty="0"/>
              <a:t> в </a:t>
            </a:r>
            <a:r>
              <a:rPr dirty="0" err="1"/>
              <a:t>растительных</a:t>
            </a:r>
            <a:r>
              <a:rPr dirty="0"/>
              <a:t> </a:t>
            </a:r>
            <a:r>
              <a:rPr dirty="0" err="1"/>
              <a:t>капсулах</a:t>
            </a:r>
            <a:r>
              <a:rPr dirty="0"/>
              <a:t>. 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indent="-457200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Серия</a:t>
            </a:r>
            <a:r>
              <a:rPr dirty="0"/>
              <a:t> </a:t>
            </a:r>
            <a:r>
              <a:rPr dirty="0" err="1"/>
              <a:t>создана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Biocorno</a:t>
            </a:r>
            <a:r>
              <a:rPr dirty="0"/>
              <a:t> Vitamin Oil – </a:t>
            </a:r>
            <a:r>
              <a:rPr dirty="0" err="1"/>
              <a:t>смесь</a:t>
            </a:r>
            <a:r>
              <a:rPr dirty="0"/>
              <a:t> </a:t>
            </a:r>
            <a:r>
              <a:rPr dirty="0" err="1"/>
              <a:t>натуральных</a:t>
            </a:r>
            <a:r>
              <a:rPr dirty="0"/>
              <a:t> </a:t>
            </a:r>
            <a:r>
              <a:rPr dirty="0" err="1"/>
              <a:t>масел</a:t>
            </a:r>
            <a:r>
              <a:rPr dirty="0"/>
              <a:t> </a:t>
            </a:r>
            <a:r>
              <a:rPr dirty="0" err="1"/>
              <a:t>злаковых</a:t>
            </a:r>
            <a:r>
              <a:rPr dirty="0"/>
              <a:t> </a:t>
            </a:r>
            <a:r>
              <a:rPr dirty="0" err="1"/>
              <a:t>растений</a:t>
            </a:r>
            <a:r>
              <a:rPr dirty="0"/>
              <a:t>, </a:t>
            </a:r>
            <a:r>
              <a:rPr dirty="0" err="1"/>
              <a:t>богатая</a:t>
            </a:r>
            <a:r>
              <a:rPr dirty="0"/>
              <a:t> </a:t>
            </a:r>
            <a:r>
              <a:rPr dirty="0" err="1"/>
              <a:t>неокисленными</a:t>
            </a:r>
            <a:r>
              <a:rPr dirty="0"/>
              <a:t> </a:t>
            </a:r>
            <a:r>
              <a:rPr dirty="0" err="1"/>
              <a:t>жирными</a:t>
            </a:r>
            <a:r>
              <a:rPr dirty="0"/>
              <a:t> </a:t>
            </a:r>
            <a:r>
              <a:rPr dirty="0" err="1"/>
              <a:t>кислотами</a:t>
            </a:r>
            <a:r>
              <a:rPr dirty="0"/>
              <a:t> и ПНЖК.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indent="-457200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Сыворотки</a:t>
            </a:r>
            <a:r>
              <a:rPr dirty="0"/>
              <a:t> в </a:t>
            </a:r>
            <a:r>
              <a:rPr dirty="0" err="1"/>
              <a:t>капсулах</a:t>
            </a:r>
            <a:r>
              <a:rPr dirty="0"/>
              <a:t> </a:t>
            </a:r>
            <a:r>
              <a:rPr dirty="0" err="1"/>
              <a:t>имеют</a:t>
            </a:r>
            <a:r>
              <a:rPr dirty="0"/>
              <a:t> </a:t>
            </a:r>
            <a:r>
              <a:rPr dirty="0" err="1"/>
              <a:t>текстуру</a:t>
            </a:r>
            <a:r>
              <a:rPr dirty="0"/>
              <a:t> «</a:t>
            </a:r>
            <a:r>
              <a:rPr dirty="0" err="1"/>
              <a:t>сухого</a:t>
            </a:r>
            <a:r>
              <a:rPr dirty="0"/>
              <a:t>» </a:t>
            </a:r>
            <a:r>
              <a:rPr dirty="0" err="1"/>
              <a:t>масла</a:t>
            </a:r>
            <a:r>
              <a:rPr dirty="0"/>
              <a:t>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indent="-457200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Серия</a:t>
            </a:r>
            <a:r>
              <a:rPr dirty="0"/>
              <a:t> </a:t>
            </a:r>
            <a:r>
              <a:rPr dirty="0" err="1"/>
              <a:t>содержит</a:t>
            </a:r>
            <a:r>
              <a:rPr dirty="0"/>
              <a:t> </a:t>
            </a:r>
            <a:r>
              <a:rPr dirty="0" err="1"/>
              <a:t>инновационные</a:t>
            </a:r>
            <a:r>
              <a:rPr dirty="0"/>
              <a:t> </a:t>
            </a:r>
            <a:r>
              <a:rPr dirty="0" err="1"/>
              <a:t>ингредиенты</a:t>
            </a:r>
            <a:r>
              <a:rPr dirty="0"/>
              <a:t> с </a:t>
            </a:r>
            <a:r>
              <a:rPr dirty="0" err="1"/>
              <a:t>доказанным</a:t>
            </a:r>
            <a:r>
              <a:rPr dirty="0"/>
              <a:t> </a:t>
            </a:r>
            <a:r>
              <a:rPr dirty="0" err="1"/>
              <a:t>действием</a:t>
            </a:r>
            <a:r>
              <a:rPr dirty="0"/>
              <a:t>: </a:t>
            </a:r>
            <a:r>
              <a:rPr dirty="0" err="1"/>
              <a:t>омолаживающие</a:t>
            </a:r>
            <a:r>
              <a:rPr dirty="0"/>
              <a:t> </a:t>
            </a:r>
            <a:r>
              <a:rPr dirty="0" err="1"/>
              <a:t>пептиды</a:t>
            </a:r>
            <a:r>
              <a:rPr dirty="0"/>
              <a:t>, </a:t>
            </a:r>
            <a:r>
              <a:rPr dirty="0" err="1"/>
              <a:t>ценные</a:t>
            </a:r>
            <a:r>
              <a:rPr dirty="0"/>
              <a:t> </a:t>
            </a:r>
            <a:r>
              <a:rPr dirty="0" err="1"/>
              <a:t>растительные</a:t>
            </a:r>
            <a:r>
              <a:rPr dirty="0"/>
              <a:t> </a:t>
            </a:r>
            <a:r>
              <a:rPr dirty="0" err="1"/>
              <a:t>экстракты</a:t>
            </a:r>
            <a:r>
              <a:rPr dirty="0"/>
              <a:t>, </a:t>
            </a:r>
            <a:r>
              <a:rPr dirty="0" err="1"/>
              <a:t>питательные</a:t>
            </a:r>
            <a:r>
              <a:rPr dirty="0"/>
              <a:t> </a:t>
            </a:r>
            <a:r>
              <a:rPr dirty="0" err="1"/>
              <a:t>натуральные</a:t>
            </a:r>
            <a:r>
              <a:rPr dirty="0"/>
              <a:t> </a:t>
            </a:r>
            <a:r>
              <a:rPr dirty="0" err="1"/>
              <a:t>масла</a:t>
            </a:r>
            <a:r>
              <a:rPr dirty="0"/>
              <a:t> и </a:t>
            </a:r>
            <a:r>
              <a:rPr dirty="0" err="1"/>
              <a:t>эфирные</a:t>
            </a:r>
            <a:r>
              <a:rPr dirty="0"/>
              <a:t> </a:t>
            </a:r>
            <a:r>
              <a:rPr dirty="0" err="1"/>
              <a:t>масла</a:t>
            </a:r>
            <a:r>
              <a:rPr dirty="0"/>
              <a:t>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marL="457200" indent="-457200" algn="l" defTabSz="1086960">
              <a:lnSpc>
                <a:spcPts val="3500"/>
              </a:lnSpc>
              <a:buSzPct val="100000"/>
              <a:buFont typeface="Arial"/>
              <a:buChar char="•"/>
              <a:defRPr sz="33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Экономичный</a:t>
            </a:r>
            <a:r>
              <a:rPr dirty="0"/>
              <a:t> </a:t>
            </a:r>
            <a:r>
              <a:rPr dirty="0" err="1"/>
              <a:t>расход</a:t>
            </a:r>
            <a:r>
              <a:rPr dirty="0"/>
              <a:t> </a:t>
            </a:r>
            <a:r>
              <a:rPr dirty="0" err="1"/>
              <a:t>благодаря</a:t>
            </a:r>
            <a:r>
              <a:rPr dirty="0"/>
              <a:t> </a:t>
            </a:r>
            <a:r>
              <a:rPr dirty="0" err="1"/>
              <a:t>инновационной</a:t>
            </a:r>
            <a:r>
              <a:rPr dirty="0"/>
              <a:t> </a:t>
            </a:r>
            <a:r>
              <a:rPr dirty="0" err="1"/>
              <a:t>упаковке</a:t>
            </a:r>
            <a:r>
              <a:rPr dirty="0"/>
              <a:t> с </a:t>
            </a:r>
            <a:r>
              <a:rPr dirty="0" err="1"/>
              <a:t>вакуумным</a:t>
            </a:r>
            <a:r>
              <a:rPr dirty="0"/>
              <a:t> </a:t>
            </a:r>
            <a:r>
              <a:rPr dirty="0" err="1"/>
              <a:t>дозатором</a:t>
            </a:r>
            <a:r>
              <a:rPr dirty="0"/>
              <a:t>.</a:t>
            </a:r>
            <a:endParaRPr dirty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Прямоугольник 7"/>
          <p:cNvSpPr txBox="1"/>
          <p:nvPr/>
        </p:nvSpPr>
        <p:spPr>
          <a:xfrm>
            <a:off x="1311301" y="11966954"/>
            <a:ext cx="12190191" cy="641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441" tIns="95441" rIns="95441" bIns="95441">
            <a:spAutoFit/>
          </a:bodyPr>
          <a:lstStyle/>
          <a:p>
            <a:pPr marL="301567" indent="-301567" algn="l" defTabSz="1086960">
              <a:lnSpc>
                <a:spcPts val="3500"/>
              </a:lnSpc>
              <a:defRPr sz="3000" b="1">
                <a:solidFill>
                  <a:srgbClr val="AE447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5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34237" y="749817"/>
            <a:ext cx="3182938" cy="1457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688" y="547688"/>
            <a:ext cx="31829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98712" y="507855"/>
            <a:ext cx="18573345" cy="112804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AE4479"/>
                </a:solidFill>
                <a:latin typeface="Calibri" pitchFamily="34" charset="0"/>
                <a:cs typeface="Calibri" pitchFamily="34" charset="0"/>
              </a:rPr>
              <a:t>Ценовое позиционирование на сыворотки</a:t>
            </a:r>
            <a:endParaRPr lang="ru-RU" sz="6600" b="1" dirty="0">
              <a:solidFill>
                <a:srgbClr val="AE447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08" y="1673424"/>
            <a:ext cx="15409712" cy="1111922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20" y="9882336"/>
            <a:ext cx="1585777" cy="48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46" y="6312288"/>
            <a:ext cx="19018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04" y="10602416"/>
            <a:ext cx="1989642" cy="75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375" y="8874224"/>
            <a:ext cx="2145423" cy="53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20" y="7183811"/>
            <a:ext cx="1649615" cy="29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492" y="9700974"/>
            <a:ext cx="1901925" cy="8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5" y="2609528"/>
            <a:ext cx="2779763" cy="5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517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04" y="547688"/>
            <a:ext cx="19730192" cy="136815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993366"/>
                </a:solidFill>
                <a:latin typeface="Calibri" pitchFamily="34" charset="0"/>
                <a:cs typeface="Calibri" pitchFamily="34" charset="0"/>
              </a:rPr>
              <a:t>Ценовой позиционирование на гидрофильное масло</a:t>
            </a:r>
            <a:endParaRPr lang="ru-RU" sz="6600" b="1" dirty="0">
              <a:solidFill>
                <a:srgbClr val="9933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688" y="547688"/>
            <a:ext cx="31829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76" y="1833835"/>
            <a:ext cx="16201800" cy="1164557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4" y="6569968"/>
            <a:ext cx="1989642" cy="75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142" y="6303469"/>
            <a:ext cx="2145423" cy="53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432" y="9234264"/>
            <a:ext cx="953274" cy="953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384" y="4481736"/>
            <a:ext cx="1270039" cy="1270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136" y="2109589"/>
            <a:ext cx="1071562" cy="1071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86" y="7225756"/>
            <a:ext cx="1847850" cy="333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8010128"/>
            <a:ext cx="2733675" cy="285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1" y="6135672"/>
            <a:ext cx="1433898" cy="3355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6" y="9143159"/>
            <a:ext cx="1290512" cy="9194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20" y="9276410"/>
            <a:ext cx="1632467" cy="6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21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Гидрофильное масло для снятия макияжа…"/>
          <p:cNvSpPr txBox="1"/>
          <p:nvPr/>
        </p:nvSpPr>
        <p:spPr>
          <a:xfrm>
            <a:off x="1462086" y="1320800"/>
            <a:ext cx="11809415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Гидрофильное масло для снятия макияжа</a:t>
            </a:r>
          </a:p>
          <a:p>
            <a:pPr algn="l">
              <a:defRPr sz="5400" b="1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DEEP CLEANSING</a:t>
            </a:r>
          </a:p>
        </p:txBody>
      </p:sp>
      <p:sp>
        <p:nvSpPr>
          <p:cNvPr id="69" name="глубокое очищение…"/>
          <p:cNvSpPr txBox="1"/>
          <p:nvPr/>
        </p:nvSpPr>
        <p:spPr>
          <a:xfrm>
            <a:off x="1550986" y="7179889"/>
            <a:ext cx="7825583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100% натуральное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глубокое очищение + удаление макияжа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увлажнение и защита</a:t>
            </a:r>
          </a:p>
        </p:txBody>
      </p:sp>
      <p:sp>
        <p:nvSpPr>
          <p:cNvPr id="70" name="Biocorno Vitamin Oil — смесь натуральных масел и витамина А для интенсивного омоложения кожи.…"/>
          <p:cNvSpPr txBox="1"/>
          <p:nvPr/>
        </p:nvSpPr>
        <p:spPr>
          <a:xfrm>
            <a:off x="1336187" y="9709764"/>
            <a:ext cx="13947777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 b="1" i="1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Biocorno Vitamin Oil — </a:t>
            </a:r>
            <a:r>
              <a:rPr i="0">
                <a:solidFill>
                  <a:srgbClr val="686F76"/>
                </a:solidFill>
              </a:rPr>
              <a:t>смесь натуральных очищенных масел злаковых ростков, которая содержит витамин Е, линолевую кислоту, дополнительно обогащена витамином А. Выдающийся косметический эффект связан с широким спектром жирорастворимых ингредиентов и низким уровнем свободных жирных кислот.</a:t>
            </a:r>
            <a:endParaRPr>
              <a:solidFill>
                <a:srgbClr val="686F76"/>
              </a:solidFill>
            </a:endParaRPr>
          </a:p>
          <a:p>
            <a:pPr algn="l">
              <a:defRPr sz="2400" b="1" i="1">
                <a:solidFill>
                  <a:srgbClr val="911F6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сладкого миндаля </a:t>
            </a:r>
            <a:r>
              <a:rPr>
                <a:solidFill>
                  <a:srgbClr val="686F76"/>
                </a:solidFill>
              </a:rPr>
              <a:t>смягчает, увлажняет и успокаивает кожу</a:t>
            </a:r>
            <a:r>
              <a:rPr i="0">
                <a:solidFill>
                  <a:srgbClr val="686F76"/>
                </a:solidFill>
              </a:rPr>
              <a:t>.  </a:t>
            </a:r>
          </a:p>
        </p:txBody>
      </p:sp>
      <p:sp>
        <p:nvSpPr>
          <p:cNvPr id="71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6" y="3854450"/>
            <a:ext cx="13440872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Это нежное масло тщательно и мягко удаляет любые жирорастворимые</a:t>
            </a:r>
          </a:p>
          <a:p>
            <a:pPr algn="just" defTabSz="457200">
              <a:lnSpc>
                <a:spcPct val="1200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загрязнения и макияж (водостойкий), оставляя кожу идеально чистой и нежной.</a:t>
            </a:r>
          </a:p>
          <a:p>
            <a:pPr algn="just" defTabSz="457200">
              <a:lnSpc>
                <a:spcPct val="120000"/>
              </a:lnSpc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Насыщает ее витаминами, смягчает и укрепляет. Подходит для любого типа кожи и возраста.</a:t>
            </a:r>
          </a:p>
        </p:txBody>
      </p:sp>
      <p:pic>
        <p:nvPicPr>
          <p:cNvPr id="7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Line"/>
          <p:cNvSpPr/>
          <p:nvPr/>
        </p:nvSpPr>
        <p:spPr>
          <a:xfrm flipV="1">
            <a:off x="1550987" y="4481512"/>
            <a:ext cx="2" cy="1522414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" name="Прямоугольник 2"/>
          <p:cNvSpPr txBox="1"/>
          <p:nvPr/>
        </p:nvSpPr>
        <p:spPr>
          <a:xfrm>
            <a:off x="18240373" y="11825286"/>
            <a:ext cx="3181350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100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4680003062470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17</a:t>
            </a:r>
            <a:r>
              <a:rPr dirty="0" err="1" smtClean="0"/>
              <a:t>шт</a:t>
            </a:r>
            <a:r>
              <a:rPr dirty="0"/>
              <a:t>. </a:t>
            </a:r>
          </a:p>
        </p:txBody>
      </p:sp>
      <p:pic>
        <p:nvPicPr>
          <p:cNvPr id="75" name="Рисунок 4" descr="Рисунок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91537" y="3254540"/>
            <a:ext cx="7200001" cy="720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koactive® Dragon — активный ингредиент на основе экстракта пиона. Уменьшает выраженность пигментных пятен и дисхромии кожи, улучшает цвет лица. Делает кожу более сияющей, а ее тон — более ровным."/>
          <p:cNvSpPr txBox="1"/>
          <p:nvPr/>
        </p:nvSpPr>
        <p:spPr>
          <a:xfrm>
            <a:off x="1389673" y="9802845"/>
            <a:ext cx="13589002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 b="1">
                <a:solidFill>
                  <a:srgbClr val="CD46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Akoactive</a:t>
            </a:r>
            <a:r>
              <a:rPr dirty="0"/>
              <a:t>® Dragon</a:t>
            </a:r>
            <a:r>
              <a:rPr b="0" dirty="0"/>
              <a:t> </a:t>
            </a:r>
            <a:r>
              <a:rPr b="0" dirty="0">
                <a:solidFill>
                  <a:srgbClr val="686F76"/>
                </a:solidFill>
              </a:rPr>
              <a:t>— </a:t>
            </a:r>
            <a:r>
              <a:rPr b="1" dirty="0" err="1">
                <a:solidFill>
                  <a:srgbClr val="686F76"/>
                </a:solidFill>
              </a:rPr>
              <a:t>активный</a:t>
            </a:r>
            <a:r>
              <a:rPr b="1" dirty="0">
                <a:solidFill>
                  <a:srgbClr val="686F76"/>
                </a:solidFill>
              </a:rPr>
              <a:t> </a:t>
            </a:r>
            <a:r>
              <a:rPr b="1" dirty="0" err="1">
                <a:solidFill>
                  <a:srgbClr val="686F76"/>
                </a:solidFill>
              </a:rPr>
              <a:t>ингредиент</a:t>
            </a:r>
            <a:r>
              <a:rPr b="1" dirty="0">
                <a:solidFill>
                  <a:srgbClr val="686F76"/>
                </a:solidFill>
              </a:rPr>
              <a:t> </a:t>
            </a:r>
            <a:r>
              <a:rPr b="1" dirty="0" err="1">
                <a:solidFill>
                  <a:srgbClr val="686F76"/>
                </a:solidFill>
              </a:rPr>
              <a:t>на</a:t>
            </a:r>
            <a:r>
              <a:rPr b="1" dirty="0">
                <a:solidFill>
                  <a:srgbClr val="686F76"/>
                </a:solidFill>
              </a:rPr>
              <a:t> </a:t>
            </a:r>
            <a:r>
              <a:rPr b="1" dirty="0" err="1">
                <a:solidFill>
                  <a:srgbClr val="686F76"/>
                </a:solidFill>
              </a:rPr>
              <a:t>основе</a:t>
            </a:r>
            <a:r>
              <a:rPr b="1" dirty="0">
                <a:solidFill>
                  <a:srgbClr val="686F76"/>
                </a:solidFill>
              </a:rPr>
              <a:t> </a:t>
            </a:r>
            <a:r>
              <a:rPr b="1" dirty="0" err="1">
                <a:solidFill>
                  <a:srgbClr val="686F76"/>
                </a:solidFill>
              </a:rPr>
              <a:t>экстракта</a:t>
            </a:r>
            <a:r>
              <a:rPr b="1" dirty="0">
                <a:solidFill>
                  <a:srgbClr val="686F76"/>
                </a:solidFill>
              </a:rPr>
              <a:t> </a:t>
            </a:r>
            <a:r>
              <a:rPr b="1" dirty="0" err="1">
                <a:solidFill>
                  <a:srgbClr val="686F76"/>
                </a:solidFill>
              </a:rPr>
              <a:t>пиона</a:t>
            </a:r>
            <a:r>
              <a:rPr b="1" dirty="0">
                <a:solidFill>
                  <a:srgbClr val="686F76"/>
                </a:solidFill>
              </a:rPr>
              <a:t>.</a:t>
            </a:r>
          </a:p>
          <a:p>
            <a:pPr algn="l">
              <a:defRPr sz="24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Уменьшает</a:t>
            </a:r>
            <a:r>
              <a:rPr b="1" dirty="0"/>
              <a:t> </a:t>
            </a:r>
            <a:r>
              <a:rPr b="1" dirty="0" err="1"/>
              <a:t>выраженность</a:t>
            </a:r>
            <a:r>
              <a:rPr b="1" dirty="0"/>
              <a:t> </a:t>
            </a:r>
            <a:r>
              <a:rPr b="1" dirty="0" err="1"/>
              <a:t>пигментных</a:t>
            </a:r>
            <a:r>
              <a:rPr b="1" dirty="0"/>
              <a:t> </a:t>
            </a:r>
            <a:r>
              <a:rPr b="1" dirty="0" err="1"/>
              <a:t>пятен</a:t>
            </a:r>
            <a:r>
              <a:rPr b="1" dirty="0"/>
              <a:t> и </a:t>
            </a:r>
            <a:r>
              <a:rPr b="1" dirty="0" err="1"/>
              <a:t>дисхромии</a:t>
            </a:r>
            <a:r>
              <a:rPr b="1" dirty="0"/>
              <a:t> </a:t>
            </a:r>
            <a:r>
              <a:rPr b="1" dirty="0" err="1"/>
              <a:t>кожи</a:t>
            </a:r>
            <a:r>
              <a:rPr b="1" dirty="0"/>
              <a:t>, </a:t>
            </a:r>
            <a:r>
              <a:rPr b="1" dirty="0" err="1"/>
              <a:t>улучшает</a:t>
            </a:r>
            <a:r>
              <a:rPr b="1" dirty="0"/>
              <a:t> </a:t>
            </a:r>
            <a:r>
              <a:rPr b="1" dirty="0" err="1"/>
              <a:t>цвет</a:t>
            </a:r>
            <a:r>
              <a:rPr b="1" dirty="0"/>
              <a:t> </a:t>
            </a:r>
            <a:r>
              <a:rPr b="1" dirty="0" err="1"/>
              <a:t>лица</a:t>
            </a:r>
            <a:r>
              <a:rPr b="1" dirty="0"/>
              <a:t>. </a:t>
            </a:r>
          </a:p>
          <a:p>
            <a:pPr algn="l">
              <a:defRPr sz="24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Делает</a:t>
            </a:r>
            <a:r>
              <a:rPr b="1" dirty="0"/>
              <a:t> </a:t>
            </a:r>
            <a:r>
              <a:rPr b="1" dirty="0" err="1"/>
              <a:t>кожу</a:t>
            </a:r>
            <a:r>
              <a:rPr b="1" dirty="0"/>
              <a:t> </a:t>
            </a:r>
            <a:r>
              <a:rPr b="1" dirty="0" err="1"/>
              <a:t>более</a:t>
            </a:r>
            <a:r>
              <a:rPr b="1" dirty="0"/>
              <a:t> </a:t>
            </a:r>
            <a:r>
              <a:rPr b="1" dirty="0" err="1"/>
              <a:t>сияющей</a:t>
            </a:r>
            <a:r>
              <a:rPr b="1" dirty="0"/>
              <a:t>, а </a:t>
            </a:r>
            <a:r>
              <a:rPr b="1" dirty="0" err="1"/>
              <a:t>ее</a:t>
            </a:r>
            <a:r>
              <a:rPr b="1" dirty="0"/>
              <a:t> </a:t>
            </a:r>
            <a:r>
              <a:rPr b="1" dirty="0" err="1"/>
              <a:t>тон</a:t>
            </a:r>
            <a:r>
              <a:rPr b="1" dirty="0"/>
              <a:t> — </a:t>
            </a:r>
            <a:r>
              <a:rPr b="1" dirty="0" err="1"/>
              <a:t>более</a:t>
            </a:r>
            <a:r>
              <a:rPr b="1" dirty="0"/>
              <a:t> </a:t>
            </a:r>
            <a:r>
              <a:rPr b="1" dirty="0" err="1"/>
              <a:t>ровным</a:t>
            </a:r>
            <a:r>
              <a:rPr b="1" dirty="0"/>
              <a:t>.</a:t>
            </a:r>
          </a:p>
        </p:txBody>
      </p:sp>
      <p:sp>
        <p:nvSpPr>
          <p:cNvPr id="80" name="Гидрофильное масло для снятия макияжа…"/>
          <p:cNvSpPr txBox="1"/>
          <p:nvPr/>
        </p:nvSpPr>
        <p:spPr>
          <a:xfrm>
            <a:off x="1462086" y="1676400"/>
            <a:ext cx="11809415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Выравнивающая база под макияж 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CD46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SUPER FACE</a:t>
            </a:r>
          </a:p>
        </p:txBody>
      </p:sp>
      <p:sp>
        <p:nvSpPr>
          <p:cNvPr id="81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6" y="4476749"/>
            <a:ext cx="12066590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Секрет идеального макияжа — правильно подготовленная кожа.</a:t>
            </a:r>
          </a:p>
          <a:p>
            <a:pPr algn="l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 этим праймером вы сможете легко и играючи наносить декоративную косметику, достигая безупречного результата. </a:t>
            </a:r>
          </a:p>
        </p:txBody>
      </p:sp>
      <p:sp>
        <p:nvSpPr>
          <p:cNvPr id="82" name="Line"/>
          <p:cNvSpPr/>
          <p:nvPr/>
        </p:nvSpPr>
        <p:spPr>
          <a:xfrm flipV="1">
            <a:off x="1550987" y="4552948"/>
            <a:ext cx="2" cy="1306515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3" name="глубокое очищение…"/>
          <p:cNvSpPr txBox="1"/>
          <p:nvPr/>
        </p:nvSpPr>
        <p:spPr>
          <a:xfrm>
            <a:off x="1550987" y="6826250"/>
            <a:ext cx="4347766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CD46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идеально ровный тон</a:t>
            </a:r>
            <a:endParaRPr>
              <a:solidFill>
                <a:srgbClr val="E33BD9"/>
              </a:solidFill>
              <a:latin typeface="Al Bayan"/>
              <a:ea typeface="Al Bayan"/>
              <a:cs typeface="Al Bayan"/>
              <a:sym typeface="Al Bayan"/>
            </a:endParaRPr>
          </a:p>
          <a:p>
            <a:pPr marL="365125" indent="-365125" algn="l">
              <a:buSzPct val="75000"/>
              <a:buChar char="•"/>
              <a:defRPr sz="3000">
                <a:solidFill>
                  <a:srgbClr val="CD46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омоложение и уход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CD46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эффект шелка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CD469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стойкий макияж</a:t>
            </a:r>
          </a:p>
        </p:txBody>
      </p:sp>
      <p:pic>
        <p:nvPicPr>
          <p:cNvPr id="8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Прямоугольник 18"/>
          <p:cNvSpPr txBox="1"/>
          <p:nvPr/>
        </p:nvSpPr>
        <p:spPr>
          <a:xfrm>
            <a:off x="17808574" y="116824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 4680003062395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17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  <p:pic>
        <p:nvPicPr>
          <p:cNvPr id="86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26947" y="2809952"/>
            <a:ext cx="8096095" cy="8096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витаминный уход…"/>
          <p:cNvSpPr txBox="1"/>
          <p:nvPr/>
        </p:nvSpPr>
        <p:spPr>
          <a:xfrm>
            <a:off x="1462086" y="5659437"/>
            <a:ext cx="692886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65125" indent="-365125" algn="l">
              <a:buSzPct val="75000"/>
              <a:buChar char="•"/>
              <a:defRPr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витаминный уход и эластичность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широкий спектр фотозащиты SPF 35</a:t>
            </a:r>
          </a:p>
          <a:p>
            <a:pPr marL="365125" indent="-365125" algn="l">
              <a:buSzPct val="75000"/>
              <a:buChar char="•"/>
              <a:defRPr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улучшенная структура кожи</a:t>
            </a:r>
          </a:p>
        </p:txBody>
      </p:sp>
      <p:sp>
        <p:nvSpPr>
          <p:cNvPr id="91" name="Масло виноградных косточек — смягчает, увлажняет, защищает и омолаживает кожу. Богато полезными веществами, включая витамин Е. Предохраняет кожу от основных признаков увядания.…"/>
          <p:cNvSpPr txBox="1"/>
          <p:nvPr/>
        </p:nvSpPr>
        <p:spPr>
          <a:xfrm>
            <a:off x="505840" y="6812415"/>
            <a:ext cx="15770226" cy="703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виноградных косточек </a:t>
            </a:r>
            <a:r>
              <a:rPr>
                <a:solidFill>
                  <a:srgbClr val="7D7D7D"/>
                </a:solidFill>
              </a:rPr>
              <a:t>— смягчает, увлажняет, защищает и омолаживает кожу. Содержит мощные антиоксиданты и витамин Е. Замедляет процессы старения.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Масло ши </a:t>
            </a:r>
            <a:r>
              <a:rPr>
                <a:solidFill>
                  <a:srgbClr val="686F76"/>
                </a:solidFill>
              </a:rPr>
              <a:t>— богато ценными аминокислотами, витаминами молодости А и Е. Смягчает и защищает кожу.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Biocorno Vitamin Oil </a:t>
            </a:r>
            <a:r>
              <a:rPr>
                <a:solidFill>
                  <a:srgbClr val="686F76"/>
                </a:solidFill>
              </a:rPr>
              <a:t>— смесь очищенных неокисленных масел злаковых ростков, содержит витамины А, Е, Омега 6. Эффективность связана с широким спектром жирорастворимых ингредиентов и низким уровнем свободных жирных кислот.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Juveleven </a:t>
            </a:r>
            <a:r>
              <a:rPr>
                <a:solidFill>
                  <a:srgbClr val="686F76"/>
                </a:solidFill>
              </a:rPr>
              <a:t>— гексапептид с инновационным механизмом действия и доказанной эффективностью моложения клеток.</a:t>
            </a:r>
            <a:endParaRPr sz="2000">
              <a:solidFill>
                <a:srgbClr val="0070C0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Уменьшает повреждения ДНК, продлевая молодость кожи. Омолаживает фибропласты более, чем на 10 лет.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Antarcticine </a:t>
            </a:r>
            <a:r>
              <a:rPr>
                <a:solidFill>
                  <a:srgbClr val="686F76"/>
                </a:solidFill>
              </a:rPr>
              <a:t>— защищает кожу от сильной сухости, обновляет и омолаживает ее, оказывает заживляющий эффект.</a:t>
            </a:r>
            <a:endParaRPr sz="2000">
              <a:solidFill>
                <a:srgbClr val="0070C0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Сокращает глубину морщин на 44%.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Uplevity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86F76"/>
                </a:solidFill>
              </a:rPr>
              <a:t>— тетрапептид, борется с обвисанием кожи, стимулируя синтез основных элементов внеклеточного матрикса.</a:t>
            </a:r>
            <a:endParaRPr sz="2000">
              <a:solidFill>
                <a:srgbClr val="0070C0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Усиливает синтез эластина, улучшает структуру дермы. Повышает плотность кожи, оказывает лифтинг-эффект.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Hyadisine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686F76"/>
                </a:solidFill>
              </a:rPr>
              <a:t>— полисахарид, обеспечивает длительное увлажнение кожи с мгновенным эффектом заполнения морщин.</a:t>
            </a:r>
            <a:endParaRPr sz="2000">
              <a:solidFill>
                <a:srgbClr val="0070C0"/>
              </a:solidFill>
            </a:endParaRP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“Морская альтернатива” гиалуроновой кислоте. Легко проникает сквозь верхние слои кожи.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Suncat MTA </a:t>
            </a:r>
            <a:r>
              <a:rPr>
                <a:solidFill>
                  <a:srgbClr val="686F76"/>
                </a:solidFill>
              </a:rPr>
              <a:t>— надежный УФ-фильтр от А и В лучей, не раздражает, не впитывается в кожу.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2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Lipomoist 2036 </a:t>
            </a:r>
            <a:r>
              <a:rPr>
                <a:solidFill>
                  <a:srgbClr val="686F76"/>
                </a:solidFill>
              </a:rPr>
              <a:t>— молекулярная пленка с активными веществами. Увлажняет и повышает упругость кожи за счет стимуляции синтеза коллагена. Легко проникает в глубокие слои кожи.</a:t>
            </a:r>
          </a:p>
        </p:txBody>
      </p:sp>
      <p:pic>
        <p:nvPicPr>
          <p:cNvPr id="9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24700" y="808037"/>
            <a:ext cx="3181350" cy="145732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Гидрофильное масло для снятия макияжа…"/>
          <p:cNvSpPr txBox="1"/>
          <p:nvPr/>
        </p:nvSpPr>
        <p:spPr>
          <a:xfrm>
            <a:off x="1462087" y="1676400"/>
            <a:ext cx="13465177" cy="161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Calibri"/>
                <a:ea typeface="Calibri"/>
                <a:cs typeface="Calibri"/>
                <a:sym typeface="Calibri"/>
              </a:defRPr>
            </a:pPr>
            <a:r>
              <a:t>Дневной омолаживающий крем для лица</a:t>
            </a:r>
            <a:endParaRPr sz="4000">
              <a:latin typeface="Al Bayan"/>
              <a:ea typeface="Al Bayan"/>
              <a:cs typeface="Al Bayan"/>
              <a:sym typeface="Al Bayan"/>
            </a:endParaRPr>
          </a:p>
          <a:p>
            <a:pPr algn="l">
              <a:defRPr sz="5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GOOD DAY</a:t>
            </a:r>
          </a:p>
        </p:txBody>
      </p:sp>
      <p:sp>
        <p:nvSpPr>
          <p:cNvPr id="94" name="Это нежное масло тщательно и мягко удаляет любые жирорастворимые загрязнения и макияж, оставляя кожу идеально чистой и нежной. Насыщает ее витаминами, смягчает и омолаживает."/>
          <p:cNvSpPr txBox="1"/>
          <p:nvPr/>
        </p:nvSpPr>
        <p:spPr>
          <a:xfrm>
            <a:off x="1843087" y="3930649"/>
            <a:ext cx="1394777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49262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Крем непрерывно ухаживает за кожей в течение всего дня, возвращая ей эластичность и предотвращая провисание. Час за часом делает кожу все</a:t>
            </a:r>
          </a:p>
          <a:p>
            <a:pPr algn="l" defTabSz="449262">
              <a:defRPr sz="3000">
                <a:solidFill>
                  <a:srgbClr val="686F7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более привлекательной. УФ фильтр последнего поколения.</a:t>
            </a:r>
          </a:p>
        </p:txBody>
      </p:sp>
      <p:sp>
        <p:nvSpPr>
          <p:cNvPr id="95" name="Line"/>
          <p:cNvSpPr/>
          <p:nvPr/>
        </p:nvSpPr>
        <p:spPr>
          <a:xfrm flipV="1">
            <a:off x="1550987" y="3976687"/>
            <a:ext cx="2" cy="1338264"/>
          </a:xfrm>
          <a:prstGeom prst="line">
            <a:avLst/>
          </a:prstGeom>
          <a:ln w="57150">
            <a:solidFill>
              <a:srgbClr val="959AA2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" name="Прямоугольник 15"/>
          <p:cNvSpPr txBox="1"/>
          <p:nvPr/>
        </p:nvSpPr>
        <p:spPr>
          <a:xfrm>
            <a:off x="17808574" y="11682411"/>
            <a:ext cx="3131622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Объем</a:t>
            </a:r>
            <a:r>
              <a:rPr dirty="0"/>
              <a:t>: 30 </a:t>
            </a:r>
            <a:r>
              <a:rPr dirty="0" err="1"/>
              <a:t>мл</a:t>
            </a:r>
            <a:r>
              <a:rPr dirty="0"/>
              <a:t>.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хранения</a:t>
            </a:r>
            <a:r>
              <a:rPr dirty="0"/>
              <a:t>: 36 </a:t>
            </a:r>
            <a:r>
              <a:rPr dirty="0" err="1"/>
              <a:t>месяцев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Страна-производитель</a:t>
            </a:r>
            <a:r>
              <a:rPr dirty="0"/>
              <a:t>: </a:t>
            </a:r>
            <a:r>
              <a:rPr dirty="0" err="1"/>
              <a:t>Россия</a:t>
            </a:r>
            <a:endParaRPr dirty="0"/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Штрих-код</a:t>
            </a:r>
            <a:r>
              <a:rPr dirty="0"/>
              <a:t>: 4680003062401</a:t>
            </a:r>
          </a:p>
          <a:p>
            <a:pPr algn="l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Кол-во</a:t>
            </a:r>
            <a:r>
              <a:rPr dirty="0"/>
              <a:t> в </a:t>
            </a:r>
            <a:r>
              <a:rPr dirty="0" err="1"/>
              <a:t>коробе</a:t>
            </a:r>
            <a:r>
              <a:rPr dirty="0"/>
              <a:t>: </a:t>
            </a:r>
            <a:r>
              <a:rPr lang="ru-RU" dirty="0" smtClean="0"/>
              <a:t>17 </a:t>
            </a:r>
            <a:r>
              <a:rPr dirty="0" err="1" smtClean="0"/>
              <a:t>шт</a:t>
            </a:r>
            <a:r>
              <a:rPr dirty="0"/>
              <a:t>.</a:t>
            </a:r>
          </a:p>
        </p:txBody>
      </p:sp>
      <p:pic>
        <p:nvPicPr>
          <p:cNvPr id="97" name="Рисунок 1" descr="Рисунок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54387" y="2520944"/>
            <a:ext cx="8133268" cy="8222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2541</Words>
  <Application>Microsoft Office PowerPoint</Application>
  <PresentationFormat>Произвольный</PresentationFormat>
  <Paragraphs>296</Paragraphs>
  <Slides>21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White</vt:lpstr>
      <vt:lpstr>Презентация PowerPoint</vt:lpstr>
      <vt:lpstr>Презентация PowerPoint</vt:lpstr>
      <vt:lpstr>Макияж/демакияж:</vt:lpstr>
      <vt:lpstr>Презентация PowerPoint</vt:lpstr>
      <vt:lpstr>Ценовое позиционирование на сыворотки</vt:lpstr>
      <vt:lpstr>Ценовой позиционирование на гидрофильное масло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Гоголева</dc:creator>
  <cp:lastModifiedBy>Валерия Гоголева</cp:lastModifiedBy>
  <cp:revision>12</cp:revision>
  <dcterms:modified xsi:type="dcterms:W3CDTF">2018-12-19T14:30:10Z</dcterms:modified>
</cp:coreProperties>
</file>