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558" y="-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5619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tif"/><Relationship Id="rId5" Type="http://schemas.openxmlformats.org/officeDocument/2006/relationships/image" Target="../media/image21.tif"/><Relationship Id="rId10" Type="http://schemas.openxmlformats.org/officeDocument/2006/relationships/image" Target="../media/image26.png"/><Relationship Id="rId4" Type="http://schemas.openxmlformats.org/officeDocument/2006/relationships/image" Target="../media/image20.tif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19-05-21 at 11.06.25.png" descr="Screen Shot 2019-05-21 at 11.06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24384000" cy="1369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veg111.png" descr="veg1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916" y="266323"/>
            <a:ext cx="5110178" cy="351431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Позиционирование"/>
          <p:cNvSpPr txBox="1"/>
          <p:nvPr/>
        </p:nvSpPr>
        <p:spPr>
          <a:xfrm>
            <a:off x="18427383" y="737279"/>
            <a:ext cx="722584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500" b="0">
                <a:solidFill>
                  <a:schemeClr val="accent3"/>
                </a:solidFill>
                <a:latin typeface="Nexa Script"/>
                <a:ea typeface="Nexa Script"/>
                <a:cs typeface="Nexa Script"/>
                <a:sym typeface="Nexa Script"/>
              </a:defRPr>
            </a:lvl1pPr>
          </a:lstStyle>
          <a:p>
            <a:r>
              <a:t>Позиционирование</a:t>
            </a:r>
          </a:p>
        </p:txBody>
      </p:sp>
      <p:sp>
        <p:nvSpPr>
          <p:cNvPr id="182" name="Rectangle"/>
          <p:cNvSpPr/>
          <p:nvPr/>
        </p:nvSpPr>
        <p:spPr>
          <a:xfrm>
            <a:off x="9593758" y="2384325"/>
            <a:ext cx="13743286" cy="10221914"/>
          </a:xfrm>
          <a:prstGeom prst="rect">
            <a:avLst/>
          </a:prstGeom>
          <a:solidFill>
            <a:srgbClr val="FFFFFF"/>
          </a:solidFill>
          <a:ln w="6350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3" name="Rectangle"/>
          <p:cNvSpPr/>
          <p:nvPr/>
        </p:nvSpPr>
        <p:spPr>
          <a:xfrm>
            <a:off x="9619158" y="12257980"/>
            <a:ext cx="13692486" cy="365820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4" name="Rectangle"/>
          <p:cNvSpPr/>
          <p:nvPr/>
        </p:nvSpPr>
        <p:spPr>
          <a:xfrm>
            <a:off x="9619158" y="9692580"/>
            <a:ext cx="13692486" cy="365820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Rectangle"/>
          <p:cNvSpPr/>
          <p:nvPr/>
        </p:nvSpPr>
        <p:spPr>
          <a:xfrm>
            <a:off x="9619158" y="7129462"/>
            <a:ext cx="13692486" cy="365821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6" name="Rectangle"/>
          <p:cNvSpPr/>
          <p:nvPr/>
        </p:nvSpPr>
        <p:spPr>
          <a:xfrm>
            <a:off x="9619158" y="4566344"/>
            <a:ext cx="13692486" cy="365821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87" name="IMG_20190508_104149.png" descr="IMG_20190508_1041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52978" y="4417464"/>
            <a:ext cx="2242916" cy="310132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23879"/>
              </a:srgbClr>
            </a:outerShdw>
          </a:effectLst>
        </p:spPr>
      </p:pic>
      <p:pic>
        <p:nvPicPr>
          <p:cNvPr id="188" name="IMG_20190508_104136.png" descr="IMG_20190508_10413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14570" y="4476293"/>
            <a:ext cx="2002490" cy="298367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23879"/>
              </a:srgbClr>
            </a:outerShdw>
          </a:effectLst>
        </p:spPr>
      </p:pic>
      <p:pic>
        <p:nvPicPr>
          <p:cNvPr id="189" name="IMG_20190508_104203.png" descr="IMG_20190508_10420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07644" y="4417464"/>
            <a:ext cx="2002011" cy="310132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23879"/>
              </a:srgbClr>
            </a:outerShdw>
          </a:effectLst>
        </p:spPr>
      </p:pic>
      <p:pic>
        <p:nvPicPr>
          <p:cNvPr id="190" name="IMG_20190508_104215.png" descr="IMG_20190508_10421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860027" y="4478259"/>
            <a:ext cx="1847930" cy="310510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23879"/>
              </a:srgbClr>
            </a:outerShdw>
          </a:effectLst>
        </p:spPr>
      </p:pic>
      <p:sp>
        <p:nvSpPr>
          <p:cNvPr id="191" name="Выкладка Teana:…"/>
          <p:cNvSpPr txBox="1"/>
          <p:nvPr/>
        </p:nvSpPr>
        <p:spPr>
          <a:xfrm>
            <a:off x="912916" y="4695945"/>
            <a:ext cx="8326756" cy="484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90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/>
              <a:t>Выкладка</a:t>
            </a:r>
            <a:r>
              <a:rPr sz="2800" dirty="0"/>
              <a:t> </a:t>
            </a:r>
            <a:r>
              <a:rPr sz="2800" dirty="0" err="1"/>
              <a:t>Teana</a:t>
            </a:r>
            <a:r>
              <a:rPr sz="2800" dirty="0"/>
              <a:t>:</a:t>
            </a:r>
          </a:p>
          <a:p>
            <a:pPr algn="l" defTabSz="457200"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 smtClean="0"/>
              <a:t>Рядом</a:t>
            </a:r>
            <a:r>
              <a:rPr sz="2800" dirty="0" smtClean="0"/>
              <a:t> </a:t>
            </a:r>
            <a:r>
              <a:rPr sz="2800" dirty="0"/>
              <a:t>с </a:t>
            </a:r>
            <a:r>
              <a:rPr sz="2800" dirty="0" err="1"/>
              <a:t>другими</a:t>
            </a:r>
            <a:r>
              <a:rPr sz="2800" dirty="0"/>
              <a:t> </a:t>
            </a:r>
            <a:r>
              <a:rPr sz="2800" dirty="0" err="1"/>
              <a:t>продуктами</a:t>
            </a:r>
            <a:r>
              <a:rPr sz="2800" dirty="0"/>
              <a:t> </a:t>
            </a:r>
            <a:r>
              <a:rPr sz="2800" dirty="0" err="1"/>
              <a:t>Teana</a:t>
            </a:r>
            <a:r>
              <a:rPr sz="2800" dirty="0"/>
              <a:t> </a:t>
            </a:r>
            <a:r>
              <a:rPr sz="2800" dirty="0" err="1"/>
              <a:t>Vegenius</a:t>
            </a:r>
            <a:r>
              <a:rPr sz="2800" dirty="0"/>
              <a:t>.</a:t>
            </a:r>
          </a:p>
          <a:p>
            <a:pPr algn="l" defTabSz="457200"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endParaRPr sz="2800" dirty="0"/>
          </a:p>
          <a:p>
            <a:pPr algn="l" defTabSz="457200">
              <a:defRPr sz="390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/>
              <a:t>При</a:t>
            </a:r>
            <a:r>
              <a:rPr sz="2800" dirty="0"/>
              <a:t> </a:t>
            </a:r>
            <a:r>
              <a:rPr sz="2800" dirty="0" err="1"/>
              <a:t>категорийной</a:t>
            </a:r>
            <a:r>
              <a:rPr sz="2800" dirty="0"/>
              <a:t> </a:t>
            </a:r>
            <a:r>
              <a:rPr sz="2800" dirty="0" err="1"/>
              <a:t>выкладке</a:t>
            </a:r>
            <a:r>
              <a:rPr sz="2800" dirty="0"/>
              <a:t>: </a:t>
            </a:r>
          </a:p>
          <a:p>
            <a:pPr algn="l" defTabSz="457200">
              <a:defRPr sz="3900">
                <a:latin typeface="Bliss Pro"/>
                <a:ea typeface="Bliss Pro"/>
                <a:cs typeface="Bliss Pro"/>
                <a:sym typeface="Bliss Pro"/>
              </a:defRPr>
            </a:pPr>
            <a:endParaRPr sz="2800" dirty="0"/>
          </a:p>
          <a:p>
            <a:pPr marL="515937" indent="-515937" algn="l" defTabSz="457200">
              <a:buSzPct val="125000"/>
              <a:buChar char="•"/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/>
              <a:t>Натуральная</a:t>
            </a:r>
            <a:r>
              <a:rPr sz="2800" dirty="0"/>
              <a:t>/</a:t>
            </a:r>
            <a:r>
              <a:rPr sz="2800" dirty="0" err="1"/>
              <a:t>органик</a:t>
            </a:r>
            <a:r>
              <a:rPr sz="2800" dirty="0"/>
              <a:t> </a:t>
            </a:r>
            <a:r>
              <a:rPr sz="2800" dirty="0" err="1"/>
              <a:t>косметика</a:t>
            </a:r>
            <a:r>
              <a:rPr sz="2800" dirty="0"/>
              <a:t> - </a:t>
            </a:r>
            <a:r>
              <a:rPr sz="2800" dirty="0" err="1"/>
              <a:t>уход</a:t>
            </a:r>
            <a:r>
              <a:rPr sz="2800" dirty="0"/>
              <a:t> </a:t>
            </a:r>
            <a:r>
              <a:rPr sz="2800" dirty="0" err="1"/>
              <a:t>за</a:t>
            </a:r>
            <a:r>
              <a:rPr sz="2800" dirty="0"/>
              <a:t> </a:t>
            </a:r>
            <a:r>
              <a:rPr sz="2800" dirty="0" err="1" smtClean="0"/>
              <a:t>лицом</a:t>
            </a:r>
            <a:endParaRPr sz="2800" dirty="0"/>
          </a:p>
          <a:p>
            <a:pPr marL="515937" indent="-515937" algn="l" defTabSz="457200">
              <a:buSzPct val="125000"/>
              <a:buChar char="•"/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/>
              <a:t>Натуральная</a:t>
            </a:r>
            <a:r>
              <a:rPr sz="2800" dirty="0"/>
              <a:t> </a:t>
            </a:r>
            <a:r>
              <a:rPr sz="2800" dirty="0" err="1"/>
              <a:t>косметика</a:t>
            </a:r>
            <a:r>
              <a:rPr sz="2800" dirty="0"/>
              <a:t>/</a:t>
            </a:r>
            <a:r>
              <a:rPr sz="2800" dirty="0" err="1"/>
              <a:t>органик</a:t>
            </a:r>
            <a:r>
              <a:rPr sz="2800" dirty="0"/>
              <a:t> - </a:t>
            </a:r>
            <a:r>
              <a:rPr sz="2800" dirty="0" err="1"/>
              <a:t>уход</a:t>
            </a:r>
            <a:r>
              <a:rPr sz="2800" dirty="0"/>
              <a:t> </a:t>
            </a:r>
            <a:r>
              <a:rPr sz="2800" dirty="0" err="1"/>
              <a:t>за</a:t>
            </a:r>
            <a:r>
              <a:rPr sz="2800" dirty="0"/>
              <a:t> </a:t>
            </a:r>
            <a:r>
              <a:rPr sz="2800" dirty="0" err="1"/>
              <a:t>волосами</a:t>
            </a:r>
            <a:r>
              <a:rPr sz="2800" dirty="0"/>
              <a:t> (</a:t>
            </a:r>
            <a:r>
              <a:rPr sz="2800" dirty="0" err="1"/>
              <a:t>если</a:t>
            </a:r>
            <a:r>
              <a:rPr sz="2800" dirty="0"/>
              <a:t> у </a:t>
            </a:r>
            <a:r>
              <a:rPr sz="2800" dirty="0" err="1"/>
              <a:t>клиента</a:t>
            </a:r>
            <a:r>
              <a:rPr sz="2800" dirty="0"/>
              <a:t> </a:t>
            </a:r>
            <a:r>
              <a:rPr sz="2800" dirty="0" err="1"/>
              <a:t>нет</a:t>
            </a:r>
            <a:r>
              <a:rPr sz="2800" dirty="0"/>
              <a:t> </a:t>
            </a:r>
            <a:r>
              <a:rPr sz="2800" dirty="0" err="1"/>
              <a:t>ухода</a:t>
            </a:r>
            <a:r>
              <a:rPr sz="2800" dirty="0"/>
              <a:t> </a:t>
            </a:r>
            <a:r>
              <a:rPr sz="2800" dirty="0" err="1"/>
              <a:t>за</a:t>
            </a:r>
            <a:r>
              <a:rPr sz="2800" dirty="0"/>
              <a:t> </a:t>
            </a:r>
            <a:r>
              <a:rPr sz="2800" dirty="0" err="1" smtClean="0"/>
              <a:t>лицом</a:t>
            </a:r>
            <a:r>
              <a:rPr sz="2800" dirty="0" smtClean="0"/>
              <a:t>)</a:t>
            </a:r>
            <a:endParaRPr lang="ru-RU" sz="2800" dirty="0" smtClean="0"/>
          </a:p>
          <a:p>
            <a:pPr marL="515937" indent="-515937" algn="l" defTabSz="457200">
              <a:buSzPct val="125000"/>
              <a:buChar char="•"/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 smtClean="0"/>
              <a:t>Гидролаты</a:t>
            </a:r>
            <a:r>
              <a:rPr sz="2800" dirty="0"/>
              <a:t>, </a:t>
            </a:r>
            <a:r>
              <a:rPr sz="2800" dirty="0" err="1"/>
              <a:t>термальные</a:t>
            </a:r>
            <a:r>
              <a:rPr sz="2800" dirty="0"/>
              <a:t> </a:t>
            </a:r>
            <a:r>
              <a:rPr sz="2800" dirty="0" err="1"/>
              <a:t>воды</a:t>
            </a:r>
            <a:r>
              <a:rPr sz="2800" dirty="0"/>
              <a:t>, </a:t>
            </a:r>
            <a:r>
              <a:rPr sz="2800" dirty="0" err="1"/>
              <a:t>тоники-спреи</a:t>
            </a:r>
            <a:endParaRPr sz="2800" dirty="0"/>
          </a:p>
        </p:txBody>
      </p:sp>
      <p:pic>
        <p:nvPicPr>
          <p:cNvPr id="192" name="apple-raspberry.png" descr="apple-raspberry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32634" y="5798406"/>
            <a:ext cx="1646251" cy="1722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anana-coconut.png" descr="banana-coconu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544293" y="5686334"/>
            <a:ext cx="1732987" cy="183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cocoa-strawberry.png" descr="cocoa-strawberry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054799" y="5635050"/>
            <a:ext cx="1847929" cy="204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banana-coconut.png" descr="banana-coconu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91353" y="4505971"/>
            <a:ext cx="1732988" cy="183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 Shot 2019-05-21 at 11.25.35.png" descr="Screen Shot 2019-05-21 at 11.25.3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823775" y="5006318"/>
            <a:ext cx="4429433" cy="204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apple-raspberry.png" descr="apple-raspberry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32634" y="4618044"/>
            <a:ext cx="1646251" cy="1722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ocoa-strawberry.png" descr="cocoa-strawberry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054799" y="4453698"/>
            <a:ext cx="1798284" cy="1993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 Shot 2019-05-21 at 11.10.50.png" descr="Screen Shot 2019-05-21 at 11.10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38" y="40852"/>
            <a:ext cx="24233124" cy="1363429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Сочетается с любыми…"/>
          <p:cNvSpPr txBox="1"/>
          <p:nvPr/>
        </p:nvSpPr>
        <p:spPr>
          <a:xfrm>
            <a:off x="1180783" y="3900432"/>
            <a:ext cx="1233352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4000">
                <a:latin typeface="Bliss Pro"/>
                <a:ea typeface="Bliss Pro"/>
                <a:cs typeface="Bliss Pro"/>
                <a:sym typeface="Bliss Pro"/>
              </a:defRPr>
            </a:pPr>
            <a:r>
              <a:t>Сочетается с любыми </a:t>
            </a:r>
          </a:p>
          <a:p>
            <a:pPr algn="l" defTabSz="457200">
              <a:defRPr sz="4000">
                <a:latin typeface="Bliss Pro"/>
                <a:ea typeface="Bliss Pro"/>
                <a:cs typeface="Bliss Pro"/>
                <a:sym typeface="Bliss Pro"/>
              </a:defRPr>
            </a:pPr>
            <a:r>
              <a:t>косметическими средствами Teana </a:t>
            </a:r>
          </a:p>
        </p:txBody>
      </p:sp>
      <p:sp>
        <p:nvSpPr>
          <p:cNvPr id="202" name="С чем сочетать?"/>
          <p:cNvSpPr txBox="1"/>
          <p:nvPr/>
        </p:nvSpPr>
        <p:spPr>
          <a:xfrm>
            <a:off x="17893983" y="864279"/>
            <a:ext cx="722584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500" b="0">
                <a:solidFill>
                  <a:schemeClr val="accent3"/>
                </a:solidFill>
                <a:latin typeface="Nexa Script"/>
                <a:ea typeface="Nexa Script"/>
                <a:cs typeface="Nexa Script"/>
                <a:sym typeface="Nexa Script"/>
              </a:defRPr>
            </a:lvl1pPr>
          </a:lstStyle>
          <a:p>
            <a:r>
              <a:t>С чем сочетать?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4965" y="6641232"/>
            <a:ext cx="3395366" cy="3395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3100" y="9651142"/>
            <a:ext cx="4039097" cy="4039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65823" y="5371490"/>
            <a:ext cx="3911601" cy="391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638330" y="4384421"/>
            <a:ext cx="4039097" cy="403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creen Shot 2019-03-22 at 22.14.30.png" descr="Screen Shot 2019-03-22 at 22.14.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96422" y="9755274"/>
            <a:ext cx="1953461" cy="3514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Screen Shot 2019-03-22 at 22.15.07.png" descr="Screen Shot 2019-03-22 at 22.15.0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344364" y="9463254"/>
            <a:ext cx="1929052" cy="3514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creen Shot 2019-03-22 at 22.15.50.png" descr="Screen Shot 2019-03-22 at 22.15.5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466554" y="5686056"/>
            <a:ext cx="2134181" cy="360439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Approved"/>
          <p:cNvSpPr/>
          <p:nvPr/>
        </p:nvSpPr>
        <p:spPr>
          <a:xfrm>
            <a:off x="11061440" y="9440716"/>
            <a:ext cx="995428" cy="99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1" name="Approved"/>
          <p:cNvSpPr/>
          <p:nvPr/>
        </p:nvSpPr>
        <p:spPr>
          <a:xfrm>
            <a:off x="15932956" y="4273555"/>
            <a:ext cx="995427" cy="99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2" name="Approved"/>
          <p:cNvSpPr/>
          <p:nvPr/>
        </p:nvSpPr>
        <p:spPr>
          <a:xfrm>
            <a:off x="12910174" y="5766469"/>
            <a:ext cx="995428" cy="99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3" name="Approved"/>
          <p:cNvSpPr/>
          <p:nvPr/>
        </p:nvSpPr>
        <p:spPr>
          <a:xfrm>
            <a:off x="9430016" y="5850823"/>
            <a:ext cx="995428" cy="99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Approved"/>
          <p:cNvSpPr/>
          <p:nvPr/>
        </p:nvSpPr>
        <p:spPr>
          <a:xfrm>
            <a:off x="15730917" y="9005811"/>
            <a:ext cx="995428" cy="99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5" name="Approved"/>
          <p:cNvSpPr/>
          <p:nvPr/>
        </p:nvSpPr>
        <p:spPr>
          <a:xfrm>
            <a:off x="5038076" y="10194223"/>
            <a:ext cx="995428" cy="99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Approved"/>
          <p:cNvSpPr/>
          <p:nvPr/>
        </p:nvSpPr>
        <p:spPr>
          <a:xfrm>
            <a:off x="4169323" y="6346049"/>
            <a:ext cx="995427" cy="99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7" name="банан-кокос.png" descr="банан-кокос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06582" y="8437067"/>
            <a:ext cx="3216762" cy="351431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Approved"/>
          <p:cNvSpPr/>
          <p:nvPr/>
        </p:nvSpPr>
        <p:spPr>
          <a:xfrm>
            <a:off x="8527916" y="8530449"/>
            <a:ext cx="995428" cy="99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4"/>
                  <a:pt x="0" y="10799"/>
                </a:cubicBezTo>
                <a:cubicBezTo>
                  <a:pt x="0" y="16764"/>
                  <a:pt x="4836" y="21600"/>
                  <a:pt x="10801" y="21600"/>
                </a:cubicBezTo>
                <a:cubicBezTo>
                  <a:pt x="16766" y="21600"/>
                  <a:pt x="21600" y="16764"/>
                  <a:pt x="21600" y="10799"/>
                </a:cubicBezTo>
                <a:cubicBezTo>
                  <a:pt x="21600" y="4834"/>
                  <a:pt x="16766" y="0"/>
                  <a:pt x="10801" y="0"/>
                </a:cubicBezTo>
                <a:close/>
                <a:moveTo>
                  <a:pt x="16337" y="5557"/>
                </a:moveTo>
                <a:cubicBezTo>
                  <a:pt x="16555" y="5556"/>
                  <a:pt x="16774" y="5639"/>
                  <a:pt x="16939" y="5803"/>
                </a:cubicBezTo>
                <a:lnTo>
                  <a:pt x="17480" y="6344"/>
                </a:lnTo>
                <a:cubicBezTo>
                  <a:pt x="17810" y="6674"/>
                  <a:pt x="17809" y="7209"/>
                  <a:pt x="17485" y="7539"/>
                </a:cubicBezTo>
                <a:lnTo>
                  <a:pt x="7826" y="17269"/>
                </a:lnTo>
                <a:cubicBezTo>
                  <a:pt x="7497" y="17604"/>
                  <a:pt x="6955" y="17604"/>
                  <a:pt x="6625" y="17269"/>
                </a:cubicBezTo>
                <a:lnTo>
                  <a:pt x="3230" y="13872"/>
                </a:lnTo>
                <a:cubicBezTo>
                  <a:pt x="2900" y="13542"/>
                  <a:pt x="2900" y="13007"/>
                  <a:pt x="3230" y="12677"/>
                </a:cubicBezTo>
                <a:lnTo>
                  <a:pt x="3770" y="12136"/>
                </a:lnTo>
                <a:cubicBezTo>
                  <a:pt x="4100" y="11806"/>
                  <a:pt x="4635" y="11806"/>
                  <a:pt x="4965" y="12136"/>
                </a:cubicBezTo>
                <a:lnTo>
                  <a:pt x="7166" y="14336"/>
                </a:lnTo>
                <a:cubicBezTo>
                  <a:pt x="7198" y="14369"/>
                  <a:pt x="7253" y="14369"/>
                  <a:pt x="7286" y="14336"/>
                </a:cubicBezTo>
                <a:lnTo>
                  <a:pt x="15737" y="5809"/>
                </a:lnTo>
                <a:cubicBezTo>
                  <a:pt x="15902" y="5641"/>
                  <a:pt x="16120" y="5557"/>
                  <a:pt x="16337" y="5557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 Shot 2019-05-22 at 14.42.47.png" descr="Screen Shot 2019-05-22 at 14.42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2" y="17660"/>
            <a:ext cx="243586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4"/>
            <a:ext cx="24384000" cy="136825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019-05-21 at 11.10.50.png" descr="Screen Shot 2019-05-21 at 11.10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38" y="40852"/>
            <a:ext cx="24233124" cy="13634296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По данным Yandex.Wordstat"/>
          <p:cNvSpPr txBox="1"/>
          <p:nvPr/>
        </p:nvSpPr>
        <p:spPr>
          <a:xfrm>
            <a:off x="1180783" y="3900432"/>
            <a:ext cx="1233352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000"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данным</a:t>
            </a:r>
            <a:r>
              <a:rPr dirty="0"/>
              <a:t> </a:t>
            </a:r>
            <a:r>
              <a:rPr dirty="0" err="1"/>
              <a:t>Yandex.Wordstat</a:t>
            </a:r>
            <a:endParaRPr dirty="0"/>
          </a:p>
        </p:txBody>
      </p:sp>
      <p:sp>
        <p:nvSpPr>
          <p:cNvPr id="137" name="Запросы “Гидролаты” (наиболее распространенный и доступный формат) за последние два года участились с 17099 до 26121 в месяц, т.е. на 53%.…"/>
          <p:cNvSpPr txBox="1"/>
          <p:nvPr/>
        </p:nvSpPr>
        <p:spPr>
          <a:xfrm>
            <a:off x="886744" y="5361008"/>
            <a:ext cx="1764196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defRPr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/>
              <a:t>Запросы</a:t>
            </a:r>
            <a:r>
              <a:rPr sz="2800" dirty="0"/>
              <a:t> “</a:t>
            </a:r>
            <a:r>
              <a:rPr sz="2800" b="1" dirty="0" err="1"/>
              <a:t>Гидролаты</a:t>
            </a:r>
            <a:r>
              <a:rPr sz="2800" dirty="0"/>
              <a:t>” (</a:t>
            </a:r>
            <a:r>
              <a:rPr sz="2800" dirty="0" err="1"/>
              <a:t>наиболее</a:t>
            </a:r>
            <a:r>
              <a:rPr sz="2800" dirty="0"/>
              <a:t> </a:t>
            </a:r>
            <a:r>
              <a:rPr sz="2800" dirty="0" err="1"/>
              <a:t>распространенный</a:t>
            </a:r>
            <a:r>
              <a:rPr sz="2800" dirty="0"/>
              <a:t> и </a:t>
            </a:r>
            <a:r>
              <a:rPr sz="2800" dirty="0" err="1"/>
              <a:t>доступный</a:t>
            </a:r>
            <a:r>
              <a:rPr sz="2800" dirty="0"/>
              <a:t> </a:t>
            </a:r>
            <a:r>
              <a:rPr sz="2800" dirty="0" err="1"/>
              <a:t>формат</a:t>
            </a:r>
            <a:r>
              <a:rPr sz="2800" dirty="0"/>
              <a:t>) </a:t>
            </a:r>
            <a:r>
              <a:rPr sz="2800" dirty="0" err="1"/>
              <a:t>за</a:t>
            </a:r>
            <a:r>
              <a:rPr sz="2800" dirty="0"/>
              <a:t> </a:t>
            </a:r>
            <a:r>
              <a:rPr sz="2800" dirty="0" err="1"/>
              <a:t>последние</a:t>
            </a:r>
            <a:r>
              <a:rPr sz="2800" dirty="0"/>
              <a:t> </a:t>
            </a:r>
            <a:r>
              <a:rPr sz="2800" dirty="0" err="1"/>
              <a:t>два</a:t>
            </a:r>
            <a:r>
              <a:rPr sz="2800" dirty="0"/>
              <a:t> </a:t>
            </a:r>
            <a:r>
              <a:rPr sz="2800" dirty="0" err="1"/>
              <a:t>года</a:t>
            </a:r>
            <a:r>
              <a:rPr sz="2800" dirty="0"/>
              <a:t> </a:t>
            </a:r>
            <a:r>
              <a:rPr sz="2800" dirty="0" err="1"/>
              <a:t>участились</a:t>
            </a:r>
            <a:r>
              <a:rPr sz="2800" dirty="0"/>
              <a:t> с 17099 </a:t>
            </a:r>
            <a:r>
              <a:rPr sz="2800" dirty="0" err="1"/>
              <a:t>до</a:t>
            </a:r>
            <a:r>
              <a:rPr sz="2800" dirty="0"/>
              <a:t> 26121 в </a:t>
            </a:r>
            <a:r>
              <a:rPr sz="2800" dirty="0" err="1"/>
              <a:t>месяц</a:t>
            </a:r>
            <a:r>
              <a:rPr sz="2800" dirty="0"/>
              <a:t>, </a:t>
            </a:r>
            <a:r>
              <a:rPr sz="2800" dirty="0" err="1"/>
              <a:t>т.е</a:t>
            </a:r>
            <a:r>
              <a:rPr sz="2800" dirty="0"/>
              <a:t>.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b="1" dirty="0"/>
              <a:t>53%</a:t>
            </a:r>
            <a:r>
              <a:rPr sz="2800" dirty="0"/>
              <a:t>. </a:t>
            </a:r>
          </a:p>
          <a:p>
            <a:pPr algn="l" defTabSz="457200">
              <a:lnSpc>
                <a:spcPct val="150000"/>
              </a:lnSpc>
              <a:defRPr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 smtClean="0"/>
              <a:t>Количество</a:t>
            </a:r>
            <a:r>
              <a:rPr sz="2800" dirty="0" smtClean="0"/>
              <a:t> </a:t>
            </a:r>
            <a:r>
              <a:rPr sz="2800" dirty="0" err="1"/>
              <a:t>запросов</a:t>
            </a:r>
            <a:r>
              <a:rPr sz="2800" dirty="0"/>
              <a:t> “</a:t>
            </a:r>
            <a:r>
              <a:rPr sz="2800" b="1" dirty="0" err="1"/>
              <a:t>Цветочные</a:t>
            </a:r>
            <a:r>
              <a:rPr sz="2800" b="1" dirty="0"/>
              <a:t> </a:t>
            </a:r>
            <a:r>
              <a:rPr sz="2800" b="1" dirty="0" err="1"/>
              <a:t>воды</a:t>
            </a:r>
            <a:r>
              <a:rPr sz="2800" dirty="0" err="1"/>
              <a:t>”за</a:t>
            </a:r>
            <a:r>
              <a:rPr sz="2800" dirty="0"/>
              <a:t> </a:t>
            </a:r>
            <a:r>
              <a:rPr sz="2800" dirty="0" err="1"/>
              <a:t>последние</a:t>
            </a:r>
            <a:r>
              <a:rPr sz="2800" dirty="0"/>
              <a:t> </a:t>
            </a:r>
            <a:r>
              <a:rPr sz="2800" dirty="0" err="1"/>
              <a:t>два</a:t>
            </a:r>
            <a:r>
              <a:rPr sz="2800" dirty="0"/>
              <a:t> </a:t>
            </a:r>
            <a:r>
              <a:rPr sz="2800" dirty="0" err="1"/>
              <a:t>года</a:t>
            </a:r>
            <a:r>
              <a:rPr sz="2800" dirty="0"/>
              <a:t> </a:t>
            </a:r>
            <a:r>
              <a:rPr sz="2800" dirty="0" err="1"/>
              <a:t>выросло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b="1" dirty="0"/>
              <a:t>25%</a:t>
            </a:r>
            <a:r>
              <a:rPr sz="2800" dirty="0"/>
              <a:t> с 2999 в </a:t>
            </a:r>
            <a:r>
              <a:rPr sz="2800" dirty="0" err="1"/>
              <a:t>месяц</a:t>
            </a:r>
            <a:r>
              <a:rPr sz="2800" dirty="0"/>
              <a:t> </a:t>
            </a:r>
            <a:r>
              <a:rPr sz="2800" dirty="0" err="1"/>
              <a:t>до</a:t>
            </a:r>
            <a:r>
              <a:rPr sz="2800" dirty="0"/>
              <a:t> </a:t>
            </a:r>
            <a:r>
              <a:rPr sz="2800" b="1" dirty="0"/>
              <a:t>3737 в </a:t>
            </a:r>
            <a:r>
              <a:rPr sz="2800" b="1" dirty="0" err="1"/>
              <a:t>месяц</a:t>
            </a:r>
            <a:r>
              <a:rPr sz="2800" dirty="0"/>
              <a:t>. </a:t>
            </a:r>
          </a:p>
          <a:p>
            <a:pPr algn="l" defTabSz="457200">
              <a:lnSpc>
                <a:spcPct val="150000"/>
              </a:lnSpc>
              <a:defRPr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 smtClean="0"/>
              <a:t>Кол-во</a:t>
            </a:r>
            <a:r>
              <a:rPr sz="2800" dirty="0" smtClean="0"/>
              <a:t> </a:t>
            </a:r>
            <a:r>
              <a:rPr sz="2800" dirty="0" err="1"/>
              <a:t>запросов</a:t>
            </a:r>
            <a:r>
              <a:rPr sz="2800" dirty="0"/>
              <a:t> “</a:t>
            </a:r>
            <a:r>
              <a:rPr sz="2800" b="1" dirty="0" err="1"/>
              <a:t>Спрей</a:t>
            </a:r>
            <a:r>
              <a:rPr sz="2800" b="1" dirty="0"/>
              <a:t> </a:t>
            </a:r>
            <a:r>
              <a:rPr sz="2800" b="1" dirty="0" err="1"/>
              <a:t>для</a:t>
            </a:r>
            <a:r>
              <a:rPr sz="2800" b="1" dirty="0"/>
              <a:t> </a:t>
            </a:r>
            <a:r>
              <a:rPr sz="2800" b="1" dirty="0" err="1"/>
              <a:t>лица</a:t>
            </a:r>
            <a:r>
              <a:rPr sz="2800" dirty="0"/>
              <a:t>” </a:t>
            </a:r>
            <a:r>
              <a:rPr sz="2800" dirty="0" err="1"/>
              <a:t>за</a:t>
            </a:r>
            <a:r>
              <a:rPr sz="2800" dirty="0"/>
              <a:t> </a:t>
            </a:r>
            <a:r>
              <a:rPr sz="2800" dirty="0" err="1"/>
              <a:t>последние</a:t>
            </a:r>
            <a:r>
              <a:rPr sz="2800" dirty="0"/>
              <a:t> </a:t>
            </a:r>
            <a:r>
              <a:rPr sz="2800" dirty="0" err="1"/>
              <a:t>два</a:t>
            </a:r>
            <a:r>
              <a:rPr sz="2800" dirty="0"/>
              <a:t> </a:t>
            </a:r>
            <a:r>
              <a:rPr sz="2800" dirty="0" err="1"/>
              <a:t>года</a:t>
            </a:r>
            <a:r>
              <a:rPr sz="2800" dirty="0"/>
              <a:t> </a:t>
            </a:r>
            <a:r>
              <a:rPr sz="2800" dirty="0" err="1"/>
              <a:t>выросло</a:t>
            </a:r>
            <a:r>
              <a:rPr sz="2800" dirty="0"/>
              <a:t> с 6250 </a:t>
            </a:r>
            <a:r>
              <a:rPr sz="2800" dirty="0" err="1"/>
              <a:t>до</a:t>
            </a:r>
            <a:r>
              <a:rPr sz="2800" dirty="0"/>
              <a:t> 10012, </a:t>
            </a:r>
            <a:r>
              <a:rPr sz="2800" dirty="0" err="1"/>
              <a:t>т.е</a:t>
            </a:r>
            <a:r>
              <a:rPr sz="2800" dirty="0"/>
              <a:t>.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b="1" dirty="0"/>
              <a:t>60%</a:t>
            </a:r>
            <a:r>
              <a:rPr sz="2800" dirty="0"/>
              <a:t>.</a:t>
            </a:r>
          </a:p>
          <a:p>
            <a:pPr algn="l" defTabSz="457200">
              <a:lnSpc>
                <a:spcPct val="150000"/>
              </a:lnSpc>
              <a:defRPr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 smtClean="0"/>
              <a:t>Кол-во</a:t>
            </a:r>
            <a:r>
              <a:rPr sz="2800" dirty="0" smtClean="0"/>
              <a:t> </a:t>
            </a:r>
            <a:r>
              <a:rPr sz="2800" dirty="0" err="1"/>
              <a:t>запросов</a:t>
            </a:r>
            <a:r>
              <a:rPr sz="2800" dirty="0"/>
              <a:t> “</a:t>
            </a:r>
            <a:r>
              <a:rPr sz="2800" b="1" dirty="0" err="1"/>
              <a:t>Цветочная</a:t>
            </a:r>
            <a:r>
              <a:rPr sz="2800" b="1" dirty="0"/>
              <a:t> </a:t>
            </a:r>
            <a:r>
              <a:rPr sz="2800" b="1" dirty="0" err="1"/>
              <a:t>вода</a:t>
            </a:r>
            <a:r>
              <a:rPr sz="2800" b="1" dirty="0"/>
              <a:t> </a:t>
            </a:r>
            <a:r>
              <a:rPr sz="2800" b="1" dirty="0" err="1"/>
              <a:t>для</a:t>
            </a:r>
            <a:r>
              <a:rPr sz="2800" b="1" dirty="0"/>
              <a:t> </a:t>
            </a:r>
            <a:r>
              <a:rPr sz="2800" b="1" dirty="0" err="1"/>
              <a:t>лица</a:t>
            </a:r>
            <a:r>
              <a:rPr sz="2800" dirty="0"/>
              <a:t>” </a:t>
            </a:r>
            <a:r>
              <a:rPr sz="2800" dirty="0" err="1"/>
              <a:t>за</a:t>
            </a:r>
            <a:r>
              <a:rPr sz="2800" dirty="0"/>
              <a:t> </a:t>
            </a:r>
            <a:r>
              <a:rPr sz="2800" dirty="0" err="1"/>
              <a:t>последние</a:t>
            </a:r>
            <a:r>
              <a:rPr sz="2800" dirty="0"/>
              <a:t> </a:t>
            </a:r>
            <a:r>
              <a:rPr sz="2800" dirty="0" err="1"/>
              <a:t>два</a:t>
            </a:r>
            <a:r>
              <a:rPr sz="2800" dirty="0"/>
              <a:t> </a:t>
            </a:r>
            <a:r>
              <a:rPr sz="2800" dirty="0" err="1"/>
              <a:t>года</a:t>
            </a:r>
            <a:r>
              <a:rPr sz="2800" dirty="0"/>
              <a:t> </a:t>
            </a:r>
            <a:r>
              <a:rPr sz="2800" dirty="0" err="1"/>
              <a:t>выросло</a:t>
            </a:r>
            <a:r>
              <a:rPr sz="2800" dirty="0"/>
              <a:t> с 65 </a:t>
            </a:r>
            <a:r>
              <a:rPr sz="2800" dirty="0" err="1"/>
              <a:t>до</a:t>
            </a:r>
            <a:r>
              <a:rPr sz="2800" dirty="0"/>
              <a:t> 183 в </a:t>
            </a:r>
            <a:r>
              <a:rPr sz="2800" dirty="0" err="1"/>
              <a:t>месяц</a:t>
            </a:r>
            <a:r>
              <a:rPr sz="2800" dirty="0"/>
              <a:t>, </a:t>
            </a:r>
            <a:r>
              <a:rPr sz="2800" dirty="0" err="1"/>
              <a:t>что</a:t>
            </a:r>
            <a:r>
              <a:rPr sz="2800" dirty="0"/>
              <a:t> </a:t>
            </a:r>
            <a:r>
              <a:rPr sz="2800" dirty="0" err="1"/>
              <a:t>составило</a:t>
            </a:r>
            <a:r>
              <a:rPr sz="2800" dirty="0"/>
              <a:t> </a:t>
            </a:r>
            <a:r>
              <a:rPr sz="2800" b="1" dirty="0"/>
              <a:t>182%</a:t>
            </a:r>
            <a:r>
              <a:rPr sz="2800" dirty="0"/>
              <a:t>. </a:t>
            </a:r>
          </a:p>
          <a:p>
            <a:pPr algn="l" defTabSz="457200">
              <a:lnSpc>
                <a:spcPct val="150000"/>
              </a:lnSpc>
              <a:defRPr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 smtClean="0"/>
              <a:t>Кол-во</a:t>
            </a:r>
            <a:r>
              <a:rPr sz="2800" dirty="0" smtClean="0"/>
              <a:t> </a:t>
            </a:r>
            <a:r>
              <a:rPr sz="2800" dirty="0" err="1"/>
              <a:t>запросов</a:t>
            </a:r>
            <a:r>
              <a:rPr sz="2800" dirty="0"/>
              <a:t> “</a:t>
            </a:r>
            <a:r>
              <a:rPr sz="2800" b="1" dirty="0" err="1"/>
              <a:t>Натуральные</a:t>
            </a:r>
            <a:r>
              <a:rPr sz="2800" b="1" dirty="0"/>
              <a:t> </a:t>
            </a:r>
            <a:r>
              <a:rPr sz="2800" b="1" dirty="0" err="1"/>
              <a:t>цветочные</a:t>
            </a:r>
            <a:r>
              <a:rPr sz="2800" b="1" dirty="0"/>
              <a:t> </a:t>
            </a:r>
            <a:r>
              <a:rPr sz="2800" b="1" dirty="0" err="1"/>
              <a:t>воды</a:t>
            </a:r>
            <a:r>
              <a:rPr sz="2800" dirty="0"/>
              <a:t>” </a:t>
            </a:r>
            <a:r>
              <a:rPr sz="2800" dirty="0" err="1"/>
              <a:t>выросло</a:t>
            </a:r>
            <a:r>
              <a:rPr sz="2800" dirty="0"/>
              <a:t> </a:t>
            </a:r>
            <a:r>
              <a:rPr sz="2800" dirty="0" err="1"/>
              <a:t>за</a:t>
            </a:r>
            <a:r>
              <a:rPr sz="2800" dirty="0"/>
              <a:t> </a:t>
            </a:r>
            <a:r>
              <a:rPr sz="2800" dirty="0" err="1"/>
              <a:t>последний</a:t>
            </a:r>
            <a:r>
              <a:rPr sz="2800" dirty="0"/>
              <a:t> </a:t>
            </a:r>
            <a:r>
              <a:rPr sz="2800" dirty="0" err="1"/>
              <a:t>год</a:t>
            </a:r>
            <a:r>
              <a:rPr sz="2800" dirty="0"/>
              <a:t> с 0 </a:t>
            </a:r>
            <a:r>
              <a:rPr sz="2800" dirty="0" err="1"/>
              <a:t>до</a:t>
            </a:r>
            <a:r>
              <a:rPr sz="2800" dirty="0"/>
              <a:t> 108 в </a:t>
            </a:r>
            <a:r>
              <a:rPr sz="2800" dirty="0" err="1"/>
              <a:t>месяц</a:t>
            </a:r>
            <a:r>
              <a:rPr sz="2800" dirty="0"/>
              <a:t>. </a:t>
            </a:r>
            <a:endParaRPr lang="ru-RU" sz="2800" dirty="0" smtClean="0"/>
          </a:p>
          <a:p>
            <a:pPr algn="l" defTabSz="457200">
              <a:lnSpc>
                <a:spcPct val="150000"/>
              </a:lnSpc>
              <a:defRPr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 smtClean="0"/>
              <a:t>Кол-во</a:t>
            </a:r>
            <a:r>
              <a:rPr sz="2800" dirty="0" smtClean="0"/>
              <a:t> </a:t>
            </a:r>
            <a:r>
              <a:rPr sz="2800" dirty="0" err="1"/>
              <a:t>запросов</a:t>
            </a:r>
            <a:r>
              <a:rPr sz="2800" dirty="0"/>
              <a:t> “</a:t>
            </a:r>
            <a:r>
              <a:rPr sz="2800" b="1" dirty="0" err="1"/>
              <a:t>Натуральный</a:t>
            </a:r>
            <a:r>
              <a:rPr sz="2800" b="1" dirty="0"/>
              <a:t> </a:t>
            </a:r>
            <a:r>
              <a:rPr sz="2800" b="1" dirty="0" err="1"/>
              <a:t>спрей</a:t>
            </a:r>
            <a:r>
              <a:rPr sz="2800" b="1" dirty="0"/>
              <a:t> </a:t>
            </a:r>
            <a:r>
              <a:rPr sz="2800" b="1" dirty="0" err="1"/>
              <a:t>для</a:t>
            </a:r>
            <a:r>
              <a:rPr sz="2800" b="1" dirty="0"/>
              <a:t> </a:t>
            </a:r>
            <a:r>
              <a:rPr sz="2800" b="1" dirty="0" err="1"/>
              <a:t>волос</a:t>
            </a:r>
            <a:r>
              <a:rPr sz="2800" dirty="0"/>
              <a:t>” </a:t>
            </a:r>
            <a:r>
              <a:rPr sz="2800" dirty="0" err="1"/>
              <a:t>за</a:t>
            </a:r>
            <a:r>
              <a:rPr sz="2800" dirty="0"/>
              <a:t> </a:t>
            </a:r>
            <a:r>
              <a:rPr sz="2800" dirty="0" err="1"/>
              <a:t>последние</a:t>
            </a:r>
            <a:r>
              <a:rPr sz="2800" dirty="0"/>
              <a:t> </a:t>
            </a:r>
            <a:r>
              <a:rPr sz="2800" dirty="0" err="1"/>
              <a:t>два</a:t>
            </a:r>
            <a:r>
              <a:rPr sz="2800" dirty="0"/>
              <a:t> </a:t>
            </a:r>
            <a:r>
              <a:rPr sz="2800" dirty="0" err="1"/>
              <a:t>года</a:t>
            </a:r>
            <a:r>
              <a:rPr sz="2800" dirty="0"/>
              <a:t> </a:t>
            </a:r>
            <a:r>
              <a:rPr sz="2800" dirty="0" err="1"/>
              <a:t>выросло</a:t>
            </a:r>
            <a:r>
              <a:rPr sz="2800" dirty="0"/>
              <a:t> </a:t>
            </a:r>
            <a:r>
              <a:rPr sz="2800" dirty="0" err="1"/>
              <a:t>со</a:t>
            </a:r>
            <a:r>
              <a:rPr sz="2800" dirty="0"/>
              <a:t> 156 </a:t>
            </a:r>
            <a:r>
              <a:rPr sz="2800" dirty="0" err="1"/>
              <a:t>до</a:t>
            </a:r>
            <a:r>
              <a:rPr sz="2800" dirty="0"/>
              <a:t> 228, </a:t>
            </a:r>
            <a:r>
              <a:rPr sz="2800" dirty="0" err="1"/>
              <a:t>т.е</a:t>
            </a:r>
            <a:r>
              <a:rPr sz="2800" dirty="0"/>
              <a:t>.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b="1" dirty="0"/>
              <a:t>46%</a:t>
            </a:r>
            <a:r>
              <a:rPr sz="2800" dirty="0"/>
              <a:t>. </a:t>
            </a:r>
          </a:p>
        </p:txBody>
      </p:sp>
      <p:sp>
        <p:nvSpPr>
          <p:cNvPr id="138" name="Интерес к сегменту"/>
          <p:cNvSpPr txBox="1"/>
          <p:nvPr/>
        </p:nvSpPr>
        <p:spPr>
          <a:xfrm>
            <a:off x="17893983" y="864279"/>
            <a:ext cx="722584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500" b="0">
                <a:solidFill>
                  <a:schemeClr val="accent3"/>
                </a:solidFill>
                <a:latin typeface="Nexa Script"/>
                <a:ea typeface="Nexa Script"/>
                <a:cs typeface="Nexa Script"/>
                <a:sym typeface="Nexa Script"/>
              </a:defRPr>
            </a:lvl1pPr>
          </a:lstStyle>
          <a:p>
            <a:r>
              <a:rPr dirty="0" err="1"/>
              <a:t>Интерес</a:t>
            </a:r>
            <a:r>
              <a:rPr dirty="0"/>
              <a:t> к </a:t>
            </a:r>
            <a:r>
              <a:rPr dirty="0" err="1"/>
              <a:t>сегменту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creen Shot 2019-05-21 at 11.12.51.png" descr="Screen Shot 2019-05-21 at 11.12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564"/>
            <a:ext cx="24384000" cy="1369687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Теперь так просто освежить кожу и волосы!"/>
          <p:cNvSpPr txBox="1"/>
          <p:nvPr/>
        </p:nvSpPr>
        <p:spPr>
          <a:xfrm>
            <a:off x="1155383" y="6909479"/>
            <a:ext cx="1233352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3900"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t>Теперь так просто освежить кожу и волосы!</a:t>
            </a:r>
          </a:p>
        </p:txBody>
      </p:sp>
      <p:sp>
        <p:nvSpPr>
          <p:cNvPr id="142" name="100% натуральные воды содержат водорастворимые фракции ценных эфирных масел и мощный природный антиоксидант дигидрокверцетин (флавоноид, полученный из экстракта лиственницы), который обеспечивает защитный и детокс-эффект.…"/>
          <p:cNvSpPr txBox="1"/>
          <p:nvPr/>
        </p:nvSpPr>
        <p:spPr>
          <a:xfrm>
            <a:off x="1101583" y="7871816"/>
            <a:ext cx="12090882" cy="462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smtClean="0"/>
              <a:t>100% </a:t>
            </a:r>
            <a:r>
              <a:rPr sz="2800" dirty="0" err="1" smtClean="0"/>
              <a:t>натуральные</a:t>
            </a:r>
            <a:r>
              <a:rPr sz="2800" dirty="0" smtClean="0"/>
              <a:t> </a:t>
            </a:r>
            <a:r>
              <a:rPr sz="2800" dirty="0" err="1" smtClean="0"/>
              <a:t>воды</a:t>
            </a:r>
            <a:r>
              <a:rPr sz="2800" dirty="0" smtClean="0"/>
              <a:t> </a:t>
            </a:r>
            <a:r>
              <a:rPr sz="2800" dirty="0" err="1" smtClean="0"/>
              <a:t>содержат</a:t>
            </a:r>
            <a:r>
              <a:rPr sz="2800" dirty="0" smtClean="0"/>
              <a:t> </a:t>
            </a:r>
            <a:r>
              <a:rPr sz="2800" dirty="0" err="1" smtClean="0"/>
              <a:t>водорастворимые</a:t>
            </a:r>
            <a:r>
              <a:rPr sz="2800" dirty="0" smtClean="0"/>
              <a:t> </a:t>
            </a:r>
            <a:r>
              <a:rPr sz="2800" dirty="0" err="1" smtClean="0"/>
              <a:t>фракции</a:t>
            </a:r>
            <a:r>
              <a:rPr sz="2800" dirty="0" smtClean="0"/>
              <a:t> </a:t>
            </a:r>
            <a:r>
              <a:rPr sz="2800" dirty="0" err="1" smtClean="0"/>
              <a:t>ценных</a:t>
            </a:r>
            <a:r>
              <a:rPr sz="2800" dirty="0" smtClean="0"/>
              <a:t> </a:t>
            </a:r>
            <a:r>
              <a:rPr sz="2800" dirty="0" err="1" smtClean="0"/>
              <a:t>эфирных</a:t>
            </a:r>
            <a:r>
              <a:rPr sz="2800" dirty="0" smtClean="0"/>
              <a:t> </a:t>
            </a:r>
            <a:r>
              <a:rPr sz="2800" dirty="0" err="1" smtClean="0"/>
              <a:t>масел</a:t>
            </a:r>
            <a:r>
              <a:rPr sz="2800" dirty="0" smtClean="0"/>
              <a:t> и </a:t>
            </a:r>
            <a:r>
              <a:rPr sz="2800" dirty="0" err="1" smtClean="0"/>
              <a:t>мощный</a:t>
            </a:r>
            <a:r>
              <a:rPr sz="2800" dirty="0" smtClean="0"/>
              <a:t> </a:t>
            </a:r>
            <a:r>
              <a:rPr sz="2800" dirty="0" err="1" smtClean="0"/>
              <a:t>природный</a:t>
            </a:r>
            <a:r>
              <a:rPr sz="2800" dirty="0" smtClean="0"/>
              <a:t> </a:t>
            </a:r>
            <a:r>
              <a:rPr sz="2800" dirty="0" err="1" smtClean="0"/>
              <a:t>антиоксидант</a:t>
            </a:r>
            <a:r>
              <a:rPr sz="2800" dirty="0" smtClean="0"/>
              <a:t> </a:t>
            </a:r>
            <a:r>
              <a:rPr sz="2800" dirty="0" err="1" smtClean="0"/>
              <a:t>дигидрокверцетин</a:t>
            </a:r>
            <a:r>
              <a:rPr sz="2800" dirty="0" smtClean="0"/>
              <a:t> (</a:t>
            </a:r>
            <a:r>
              <a:rPr sz="2800" dirty="0" err="1" smtClean="0"/>
              <a:t>флавоноид</a:t>
            </a:r>
            <a:r>
              <a:rPr sz="2800" dirty="0" smtClean="0"/>
              <a:t>, </a:t>
            </a:r>
            <a:r>
              <a:rPr sz="2800" dirty="0" err="1" smtClean="0"/>
              <a:t>полученный</a:t>
            </a:r>
            <a:r>
              <a:rPr sz="2800" dirty="0" smtClean="0"/>
              <a:t> </a:t>
            </a:r>
            <a:r>
              <a:rPr sz="2800" dirty="0" err="1" smtClean="0"/>
              <a:t>из</a:t>
            </a:r>
            <a:r>
              <a:rPr sz="2800" dirty="0" smtClean="0"/>
              <a:t> </a:t>
            </a:r>
            <a:r>
              <a:rPr sz="2800" dirty="0" err="1" smtClean="0"/>
              <a:t>экстракта</a:t>
            </a:r>
            <a:r>
              <a:rPr sz="2800" dirty="0" smtClean="0"/>
              <a:t> </a:t>
            </a:r>
            <a:r>
              <a:rPr sz="2800" dirty="0" err="1" smtClean="0"/>
              <a:t>лиственницы</a:t>
            </a:r>
            <a:r>
              <a:rPr sz="2800" dirty="0" smtClean="0"/>
              <a:t>), </a:t>
            </a:r>
            <a:r>
              <a:rPr sz="2800" dirty="0" err="1" smtClean="0"/>
              <a:t>который</a:t>
            </a:r>
            <a:r>
              <a:rPr sz="2800" dirty="0" smtClean="0"/>
              <a:t> </a:t>
            </a:r>
            <a:r>
              <a:rPr sz="2800" dirty="0" err="1" smtClean="0"/>
              <a:t>обеспечивает</a:t>
            </a:r>
            <a:r>
              <a:rPr sz="2800" dirty="0" smtClean="0"/>
              <a:t> </a:t>
            </a:r>
            <a:r>
              <a:rPr sz="2800" dirty="0" err="1" smtClean="0"/>
              <a:t>защитный</a:t>
            </a:r>
            <a:r>
              <a:rPr sz="2800" dirty="0" smtClean="0"/>
              <a:t> и </a:t>
            </a:r>
            <a:r>
              <a:rPr sz="2800" dirty="0" err="1" smtClean="0"/>
              <a:t>детокс-эффект</a:t>
            </a:r>
            <a:r>
              <a:rPr sz="2800" dirty="0" smtClean="0"/>
              <a:t>.</a:t>
            </a:r>
          </a:p>
          <a:p>
            <a:pPr algn="l" defTabSz="457200">
              <a:lnSpc>
                <a:spcPct val="150000"/>
              </a:lnSpc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endParaRPr sz="2800" dirty="0" smtClean="0"/>
          </a:p>
          <a:p>
            <a:pPr algn="l" defTabSz="457200">
              <a:lnSpc>
                <a:spcPct val="150000"/>
              </a:lnSpc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 smtClean="0"/>
              <a:t>Мультифункциональные</a:t>
            </a:r>
            <a:r>
              <a:rPr sz="2800" dirty="0" smtClean="0"/>
              <a:t>: </a:t>
            </a:r>
            <a:r>
              <a:rPr sz="2800" dirty="0" err="1" smtClean="0"/>
              <a:t>можно</a:t>
            </a:r>
            <a:r>
              <a:rPr sz="2800" dirty="0" smtClean="0"/>
              <a:t> </a:t>
            </a:r>
            <a:r>
              <a:rPr sz="2800" dirty="0" err="1" smtClean="0"/>
              <a:t>применять</a:t>
            </a:r>
            <a:r>
              <a:rPr sz="2800" dirty="0" smtClean="0"/>
              <a:t> </a:t>
            </a:r>
            <a:r>
              <a:rPr sz="2800" dirty="0" err="1" smtClean="0"/>
              <a:t>как</a:t>
            </a:r>
            <a:r>
              <a:rPr sz="2800" dirty="0" smtClean="0"/>
              <a:t> </a:t>
            </a:r>
            <a:r>
              <a:rPr sz="2800" dirty="0" err="1" smtClean="0"/>
              <a:t>для</a:t>
            </a:r>
            <a:r>
              <a:rPr sz="2800" dirty="0" smtClean="0"/>
              <a:t> </a:t>
            </a:r>
            <a:r>
              <a:rPr sz="2800" dirty="0" err="1" smtClean="0"/>
              <a:t>лица</a:t>
            </a:r>
            <a:r>
              <a:rPr sz="2800" dirty="0" smtClean="0"/>
              <a:t>, </a:t>
            </a:r>
            <a:r>
              <a:rPr sz="2800" dirty="0" err="1" smtClean="0"/>
              <a:t>так</a:t>
            </a:r>
            <a:r>
              <a:rPr sz="2800" dirty="0" smtClean="0"/>
              <a:t> и </a:t>
            </a:r>
            <a:r>
              <a:rPr sz="2800" dirty="0" err="1" smtClean="0"/>
              <a:t>для</a:t>
            </a:r>
            <a:r>
              <a:rPr sz="2800" dirty="0" smtClean="0"/>
              <a:t> </a:t>
            </a:r>
            <a:r>
              <a:rPr sz="2800" dirty="0" err="1" smtClean="0"/>
              <a:t>волос</a:t>
            </a:r>
            <a:r>
              <a:rPr sz="2800" dirty="0" smtClean="0"/>
              <a:t>. </a:t>
            </a:r>
            <a:r>
              <a:rPr sz="2800" dirty="0" err="1" smtClean="0"/>
              <a:t>Тотальная</a:t>
            </a:r>
            <a:r>
              <a:rPr sz="2800" dirty="0" smtClean="0"/>
              <a:t> </a:t>
            </a:r>
            <a:r>
              <a:rPr sz="2800" dirty="0" err="1" smtClean="0"/>
              <a:t>свежесть</a:t>
            </a:r>
            <a:r>
              <a:rPr sz="2800" dirty="0" smtClean="0"/>
              <a:t>!</a:t>
            </a:r>
            <a:endParaRPr sz="2800" dirty="0"/>
          </a:p>
        </p:txBody>
      </p:sp>
      <p:sp>
        <p:nvSpPr>
          <p:cNvPr id="143" name="100% натуральные…"/>
          <p:cNvSpPr txBox="1"/>
          <p:nvPr/>
        </p:nvSpPr>
        <p:spPr>
          <a:xfrm>
            <a:off x="1182979" y="4190999"/>
            <a:ext cx="5152442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/>
              <a:t>100% </a:t>
            </a:r>
            <a:r>
              <a:rPr dirty="0" err="1"/>
              <a:t>натуральные</a:t>
            </a:r>
            <a:endParaRPr dirty="0"/>
          </a:p>
          <a:p>
            <a:pPr>
              <a:defRPr sz="440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 err="1"/>
              <a:t>цветочные</a:t>
            </a:r>
            <a:r>
              <a:rPr dirty="0"/>
              <a:t> </a:t>
            </a:r>
            <a:r>
              <a:rPr dirty="0" err="1"/>
              <a:t>воды</a:t>
            </a:r>
            <a:endParaRPr dirty="0"/>
          </a:p>
          <a:p>
            <a:pPr>
              <a:defRPr sz="4400" b="0">
                <a:solidFill>
                  <a:schemeClr val="accent1">
                    <a:lumOff val="16847"/>
                  </a:schemeClr>
                </a:solidFill>
                <a:latin typeface="Nexa Script"/>
                <a:ea typeface="Nexa Script"/>
                <a:cs typeface="Nexa Script"/>
                <a:sym typeface="Nexa Script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лица</a:t>
            </a:r>
            <a:r>
              <a:rPr dirty="0"/>
              <a:t> и </a:t>
            </a:r>
            <a:r>
              <a:rPr dirty="0" err="1"/>
              <a:t>волос</a:t>
            </a:r>
            <a:endParaRPr dirty="0"/>
          </a:p>
          <a:p>
            <a:pPr>
              <a:defRPr sz="440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/>
              <a:t>  </a:t>
            </a:r>
          </a:p>
        </p:txBody>
      </p:sp>
      <p:sp>
        <p:nvSpPr>
          <p:cNvPr id="144" name="Что мы предлагаем?"/>
          <p:cNvSpPr txBox="1"/>
          <p:nvPr/>
        </p:nvSpPr>
        <p:spPr>
          <a:xfrm>
            <a:off x="18071783" y="838879"/>
            <a:ext cx="722584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500" b="0">
                <a:solidFill>
                  <a:schemeClr val="accent3"/>
                </a:solidFill>
                <a:latin typeface="Nexa Script"/>
                <a:ea typeface="Nexa Script"/>
                <a:cs typeface="Nexa Script"/>
                <a:sym typeface="Nexa Script"/>
              </a:defRPr>
            </a:lvl1pPr>
          </a:lstStyle>
          <a:p>
            <a:r>
              <a:t>Что мы предлагаем?</a:t>
            </a:r>
          </a:p>
        </p:txBody>
      </p:sp>
      <p:sp>
        <p:nvSpPr>
          <p:cNvPr id="145" name="4 SKU"/>
          <p:cNvSpPr txBox="1"/>
          <p:nvPr/>
        </p:nvSpPr>
        <p:spPr>
          <a:xfrm>
            <a:off x="21805583" y="12121122"/>
            <a:ext cx="722584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500">
                <a:solidFill>
                  <a:srgbClr val="5E5E5E"/>
                </a:solidFill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t>4 SKU</a:t>
            </a:r>
          </a:p>
        </p:txBody>
      </p:sp>
      <p:sp>
        <p:nvSpPr>
          <p:cNvPr id="146" name="Новинка на лето!"/>
          <p:cNvSpPr txBox="1"/>
          <p:nvPr/>
        </p:nvSpPr>
        <p:spPr>
          <a:xfrm>
            <a:off x="19336956" y="11525891"/>
            <a:ext cx="4085896" cy="65947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Новинка на лето!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reen Shot 2019-05-21 at 11.14.07.png" descr="Screen Shot 2019-05-21 at 11.14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18157"/>
            <a:ext cx="24378881" cy="13679686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Натуральная цветочная вода…"/>
          <p:cNvSpPr txBox="1"/>
          <p:nvPr/>
        </p:nvSpPr>
        <p:spPr>
          <a:xfrm>
            <a:off x="1300346" y="3841749"/>
            <a:ext cx="6949441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900">
                <a:latin typeface="Bliss Pro"/>
                <a:ea typeface="Bliss Pro"/>
                <a:cs typeface="Bliss Pro"/>
                <a:sym typeface="Bliss Pro"/>
              </a:defRPr>
            </a:pPr>
            <a:r>
              <a:t>Натуральная цветочная вода </a:t>
            </a:r>
          </a:p>
          <a:p>
            <a:pPr algn="l" defTabSz="457200">
              <a:defRPr sz="3900">
                <a:solidFill>
                  <a:srgbClr val="D158EC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r>
              <a:t>РОЗА-ЛАВАНДА </a:t>
            </a:r>
          </a:p>
          <a:p>
            <a:pPr algn="l" defTabSz="457200">
              <a:defRPr sz="3900" b="0">
                <a:latin typeface="Nexa Script"/>
                <a:ea typeface="Nexa Script"/>
                <a:cs typeface="Nexa Script"/>
                <a:sym typeface="Nexa Script"/>
              </a:defRPr>
            </a:pPr>
            <a:r>
              <a:t>спрей для лица и волос</a:t>
            </a:r>
          </a:p>
        </p:txBody>
      </p:sp>
      <p:sp>
        <p:nvSpPr>
          <p:cNvPr id="150" name="Улучшает регенерацию…"/>
          <p:cNvSpPr txBox="1"/>
          <p:nvPr/>
        </p:nvSpPr>
        <p:spPr>
          <a:xfrm>
            <a:off x="1234845" y="5955207"/>
            <a:ext cx="6875210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Улучшает регенерацию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Омолаживает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Успокаивает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Ароматерапевтический эффект</a:t>
            </a:r>
          </a:p>
        </p:txBody>
      </p:sp>
      <p:sp>
        <p:nvSpPr>
          <p:cNvPr id="151" name="Состав/Ingredients: Aqua (Water), Dihydroquercetin, Rosa Centifolia Flower Extract, Lavandula Angustifolia Flower/Leaf/Stem Extract."/>
          <p:cNvSpPr txBox="1"/>
          <p:nvPr/>
        </p:nvSpPr>
        <p:spPr>
          <a:xfrm>
            <a:off x="1354457" y="8544914"/>
            <a:ext cx="953398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2500">
                <a:latin typeface="Bliss Pro"/>
                <a:ea typeface="Bliss Pro"/>
                <a:cs typeface="Bliss Pro"/>
                <a:sym typeface="Bliss Pro"/>
              </a:defRPr>
            </a:pPr>
            <a:r>
              <a:t>Состав/Ingredients:</a:t>
            </a:r>
            <a:r>
              <a:rPr b="0"/>
              <a:t> Aqua (Water), Dihydroquercetin, Rosa Centifolia Flower Extract, Lavandula Angustifolia Flower/Leaf/Stem Extract.</a:t>
            </a:r>
          </a:p>
        </p:txBody>
      </p:sp>
      <p:sp>
        <p:nvSpPr>
          <p:cNvPr id="152" name="Как применять?…"/>
          <p:cNvSpPr txBox="1"/>
          <p:nvPr/>
        </p:nvSpPr>
        <p:spPr>
          <a:xfrm>
            <a:off x="1354359" y="9940821"/>
            <a:ext cx="1376794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>
                <a:latin typeface="Bliss Pro"/>
                <a:ea typeface="Bliss Pro"/>
                <a:cs typeface="Bliss Pro"/>
                <a:sym typeface="Bliss Pro"/>
              </a:defRPr>
            </a:pPr>
            <a:r>
              <a:t>Как применять? </a:t>
            </a:r>
            <a:endParaRPr b="0"/>
          </a:p>
          <a:p>
            <a:pPr algn="l" defTabSz="457200">
              <a:defRPr sz="25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Распылите на очищенную кожу или волосы с расстояния 10-15 см, избегая попадания в глаза. Можно использовать поверх макияжа, а также для освежения укладки.</a:t>
            </a:r>
          </a:p>
        </p:txBody>
      </p:sp>
      <p:sp>
        <p:nvSpPr>
          <p:cNvPr id="153" name="РЦ: 420 руб."/>
          <p:cNvSpPr txBox="1"/>
          <p:nvPr/>
        </p:nvSpPr>
        <p:spPr>
          <a:xfrm>
            <a:off x="1354457" y="11339571"/>
            <a:ext cx="369812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sz="2400" dirty="0"/>
              <a:t>РЦ: 420 </a:t>
            </a:r>
            <a:r>
              <a:rPr sz="2400" dirty="0" err="1"/>
              <a:t>руб</a:t>
            </a:r>
            <a:r>
              <a:rPr sz="2400" dirty="0" smtClean="0"/>
              <a:t>.</a:t>
            </a:r>
            <a:endParaRPr lang="ru-RU" sz="2400" dirty="0" smtClean="0"/>
          </a:p>
          <a:p>
            <a:pPr algn="l"/>
            <a:r>
              <a:rPr lang="ru-RU" sz="2400" dirty="0"/>
              <a:t>Кол-во в коробе: </a:t>
            </a:r>
            <a:r>
              <a:rPr lang="ru-RU" sz="2400" dirty="0" smtClean="0"/>
              <a:t>14 </a:t>
            </a:r>
            <a:r>
              <a:rPr lang="ru-RU" sz="2400" dirty="0"/>
              <a:t>шт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19-05-21 at 11.15.03.png" descr="Screen Shot 2019-05-21 at 11.15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87" y="91678"/>
            <a:ext cx="24177626" cy="1357783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Натуральная цветочная вода…"/>
          <p:cNvSpPr txBox="1"/>
          <p:nvPr/>
        </p:nvSpPr>
        <p:spPr>
          <a:xfrm>
            <a:off x="1300346" y="3841749"/>
            <a:ext cx="6949441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900">
                <a:latin typeface="Bliss Pro"/>
                <a:ea typeface="Bliss Pro"/>
                <a:cs typeface="Bliss Pro"/>
                <a:sym typeface="Bliss Pro"/>
              </a:defRPr>
            </a:pPr>
            <a:r>
              <a:t>Натуральная цветочная вода </a:t>
            </a:r>
          </a:p>
          <a:p>
            <a:pPr algn="l" defTabSz="457200">
              <a:defRPr sz="3900">
                <a:solidFill>
                  <a:srgbClr val="6DABE9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r>
              <a:t>РОМАШКА-РОЗМАРИН</a:t>
            </a:r>
          </a:p>
          <a:p>
            <a:pPr algn="l" defTabSz="457200">
              <a:defRPr sz="3900" b="0">
                <a:latin typeface="Nexa Script"/>
                <a:ea typeface="Nexa Script"/>
                <a:cs typeface="Nexa Script"/>
                <a:sym typeface="Nexa Script"/>
              </a:defRPr>
            </a:pPr>
            <a:r>
              <a:t>спрей для лица и волос</a:t>
            </a:r>
          </a:p>
        </p:txBody>
      </p:sp>
      <p:sp>
        <p:nvSpPr>
          <p:cNvPr id="157" name="Уменьшает раздражения…"/>
          <p:cNvSpPr txBox="1"/>
          <p:nvPr/>
        </p:nvSpPr>
        <p:spPr>
          <a:xfrm>
            <a:off x="1234845" y="5955207"/>
            <a:ext cx="6875210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Уменьшает раздражения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Анти-акне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Сужает поры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Ароматерапевтический эффект</a:t>
            </a:r>
          </a:p>
        </p:txBody>
      </p:sp>
      <p:sp>
        <p:nvSpPr>
          <p:cNvPr id="158" name="Состав/Ingredients: Aqua (Water), Dihydroquercetin, Chamomilla Recutita Flower Extract, Rosmarinus Officinalis Leaf Extract."/>
          <p:cNvSpPr txBox="1"/>
          <p:nvPr/>
        </p:nvSpPr>
        <p:spPr>
          <a:xfrm>
            <a:off x="1354457" y="8544914"/>
            <a:ext cx="953398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2500">
                <a:latin typeface="Bliss Pro"/>
                <a:ea typeface="Bliss Pro"/>
                <a:cs typeface="Bliss Pro"/>
                <a:sym typeface="Bliss Pro"/>
              </a:defRPr>
            </a:pPr>
            <a:r>
              <a:t>Состав/Ingredients:</a:t>
            </a:r>
            <a:r>
              <a:rPr b="0"/>
              <a:t> Aqua (Water), Dihydroquercetin, Chamomilla Recutita Flower Extract, Rosmarinus Officinalis Leaf Extract.</a:t>
            </a:r>
          </a:p>
        </p:txBody>
      </p:sp>
      <p:sp>
        <p:nvSpPr>
          <p:cNvPr id="159" name="Как применять?…"/>
          <p:cNvSpPr txBox="1"/>
          <p:nvPr/>
        </p:nvSpPr>
        <p:spPr>
          <a:xfrm>
            <a:off x="1354359" y="9940821"/>
            <a:ext cx="1376794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>
                <a:latin typeface="Bliss Pro"/>
                <a:ea typeface="Bliss Pro"/>
                <a:cs typeface="Bliss Pro"/>
                <a:sym typeface="Bliss Pro"/>
              </a:defRPr>
            </a:pPr>
            <a:r>
              <a:t>Как применять? </a:t>
            </a:r>
            <a:endParaRPr b="0"/>
          </a:p>
          <a:p>
            <a:pPr algn="l" defTabSz="457200">
              <a:defRPr sz="25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Распылите на очищенную кожу или волосы с расстояния 10-15 см, избегая попадания в глаза. Можно использовать поверх макияжа, а также для освежения укладки.</a:t>
            </a:r>
          </a:p>
        </p:txBody>
      </p:sp>
      <p:sp>
        <p:nvSpPr>
          <p:cNvPr id="160" name="РЦ: 410 руб."/>
          <p:cNvSpPr txBox="1"/>
          <p:nvPr/>
        </p:nvSpPr>
        <p:spPr>
          <a:xfrm>
            <a:off x="1381556" y="11339572"/>
            <a:ext cx="369812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sz="2400" dirty="0"/>
              <a:t>РЦ: 410 </a:t>
            </a:r>
            <a:r>
              <a:rPr sz="2400" dirty="0" err="1"/>
              <a:t>руб</a:t>
            </a:r>
            <a:r>
              <a:rPr sz="2400" dirty="0" smtClean="0"/>
              <a:t>.</a:t>
            </a:r>
            <a:endParaRPr lang="ru-RU" sz="2400" dirty="0" smtClean="0"/>
          </a:p>
          <a:p>
            <a:pPr algn="l"/>
            <a:r>
              <a:rPr lang="ru-RU" sz="2400" dirty="0"/>
              <a:t>Кол-во в коробе: 14 шт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creen Shot 2019-05-21 at 11.16.23.png" descr="Screen Shot 2019-05-21 at 11.16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" y="7441"/>
            <a:ext cx="24320500" cy="1365806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Натуральная цветочная вода…"/>
          <p:cNvSpPr txBox="1"/>
          <p:nvPr/>
        </p:nvSpPr>
        <p:spPr>
          <a:xfrm>
            <a:off x="1300346" y="3841749"/>
            <a:ext cx="6972225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900">
                <a:latin typeface="Bliss Pro"/>
                <a:ea typeface="Bliss Pro"/>
                <a:cs typeface="Bliss Pro"/>
                <a:sym typeface="Bliss Pro"/>
              </a:defRPr>
            </a:pPr>
            <a:r>
              <a:t>Натуральная цветочная вода </a:t>
            </a:r>
          </a:p>
          <a:p>
            <a:pPr algn="l" defTabSz="457200">
              <a:defRPr sz="3900">
                <a:solidFill>
                  <a:srgbClr val="FF993C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r>
              <a:t>ЛИМОН-ЦВЕТЫ АПЕЛЬСИНА</a:t>
            </a:r>
          </a:p>
          <a:p>
            <a:pPr algn="l" defTabSz="457200">
              <a:defRPr sz="3900" b="0">
                <a:latin typeface="Nexa Script"/>
                <a:ea typeface="Nexa Script"/>
                <a:cs typeface="Nexa Script"/>
                <a:sym typeface="Nexa Script"/>
              </a:defRPr>
            </a:pPr>
            <a:r>
              <a:t>спрей для лица и волос</a:t>
            </a:r>
          </a:p>
        </p:txBody>
      </p:sp>
      <p:sp>
        <p:nvSpPr>
          <p:cNvPr id="164" name="Осветляет…"/>
          <p:cNvSpPr txBox="1"/>
          <p:nvPr/>
        </p:nvSpPr>
        <p:spPr>
          <a:xfrm>
            <a:off x="1234845" y="5955207"/>
            <a:ext cx="6875210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Осветляет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Ревитализирует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Укрепляет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Ароматерапевтический эффект</a:t>
            </a:r>
          </a:p>
        </p:txBody>
      </p:sp>
      <p:sp>
        <p:nvSpPr>
          <p:cNvPr id="165" name="Состав/Ingredients: Aqua (Water), Dihydroquercetin, Citrus Limon Fruit Extract, Citrus Aurantium Amara Flower Extract."/>
          <p:cNvSpPr txBox="1"/>
          <p:nvPr/>
        </p:nvSpPr>
        <p:spPr>
          <a:xfrm>
            <a:off x="1354457" y="8544914"/>
            <a:ext cx="953398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2500">
                <a:latin typeface="Bliss Pro"/>
                <a:ea typeface="Bliss Pro"/>
                <a:cs typeface="Bliss Pro"/>
                <a:sym typeface="Bliss Pro"/>
              </a:defRPr>
            </a:pPr>
            <a:r>
              <a:t>Состав/Ingredients:</a:t>
            </a:r>
            <a:r>
              <a:rPr b="0"/>
              <a:t> Aqua (Water), Dihydroquercetin, Citrus Limon Fruit Extract, Citrus Aurantium Amara Flower Extract.</a:t>
            </a:r>
          </a:p>
        </p:txBody>
      </p:sp>
      <p:sp>
        <p:nvSpPr>
          <p:cNvPr id="166" name="Как применять?…"/>
          <p:cNvSpPr txBox="1"/>
          <p:nvPr/>
        </p:nvSpPr>
        <p:spPr>
          <a:xfrm>
            <a:off x="1354359" y="9940821"/>
            <a:ext cx="1376794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>
                <a:latin typeface="Bliss Pro"/>
                <a:ea typeface="Bliss Pro"/>
                <a:cs typeface="Bliss Pro"/>
                <a:sym typeface="Bliss Pro"/>
              </a:defRPr>
            </a:pPr>
            <a:r>
              <a:t>Как применять? </a:t>
            </a:r>
            <a:endParaRPr b="0"/>
          </a:p>
          <a:p>
            <a:pPr algn="l" defTabSz="457200">
              <a:defRPr sz="25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Распылите на очищенную кожу или волосы с расстояния 10-15 см, избегая попадания в глаза. Можно использовать поверх макияжа, а также для освежения укладки.</a:t>
            </a:r>
          </a:p>
        </p:txBody>
      </p:sp>
      <p:sp>
        <p:nvSpPr>
          <p:cNvPr id="167" name="РЦ: 450 руб."/>
          <p:cNvSpPr txBox="1"/>
          <p:nvPr/>
        </p:nvSpPr>
        <p:spPr>
          <a:xfrm>
            <a:off x="1354457" y="11345160"/>
            <a:ext cx="369812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sz="2400" dirty="0"/>
              <a:t>РЦ: 450 </a:t>
            </a:r>
            <a:r>
              <a:rPr sz="2400" dirty="0" err="1"/>
              <a:t>руб</a:t>
            </a:r>
            <a:r>
              <a:rPr sz="2400" dirty="0" smtClean="0"/>
              <a:t>.</a:t>
            </a:r>
            <a:endParaRPr lang="ru-RU" sz="2400" dirty="0" smtClean="0"/>
          </a:p>
          <a:p>
            <a:pPr algn="l"/>
            <a:r>
              <a:rPr lang="ru-RU" sz="2400" dirty="0"/>
              <a:t>Кол-во в коробе: 14 шт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19-05-21 at 11.17.41.png" descr="Screen Shot 2019-05-21 at 11.17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" y="-3672"/>
            <a:ext cx="24314187" cy="1365452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Натуральная цветочная вода…"/>
          <p:cNvSpPr txBox="1"/>
          <p:nvPr/>
        </p:nvSpPr>
        <p:spPr>
          <a:xfrm>
            <a:off x="1300346" y="3841749"/>
            <a:ext cx="6949441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900">
                <a:latin typeface="Bliss Pro"/>
                <a:ea typeface="Bliss Pro"/>
                <a:cs typeface="Bliss Pro"/>
                <a:sym typeface="Bliss Pro"/>
              </a:defRPr>
            </a:pPr>
            <a:r>
              <a:t>Натуральная цветочная вода </a:t>
            </a:r>
          </a:p>
          <a:p>
            <a:pPr algn="l" defTabSz="457200">
              <a:defRPr sz="3900">
                <a:solidFill>
                  <a:srgbClr val="83D5C7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r>
              <a:t>МЕЛИССА-ТИМЬЯН</a:t>
            </a:r>
          </a:p>
          <a:p>
            <a:pPr algn="l" defTabSz="457200">
              <a:defRPr sz="3900" b="0">
                <a:latin typeface="Nexa Script"/>
                <a:ea typeface="Nexa Script"/>
                <a:cs typeface="Nexa Script"/>
                <a:sym typeface="Nexa Script"/>
              </a:defRPr>
            </a:pPr>
            <a:r>
              <a:t>спрей для лица и волос</a:t>
            </a:r>
          </a:p>
        </p:txBody>
      </p:sp>
      <p:sp>
        <p:nvSpPr>
          <p:cNvPr id="171" name="Освежает цвет лица…"/>
          <p:cNvSpPr txBox="1"/>
          <p:nvPr/>
        </p:nvSpPr>
        <p:spPr>
          <a:xfrm>
            <a:off x="1234845" y="5955207"/>
            <a:ext cx="6875210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Освежает цвет лица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Тонизирует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Очищает</a:t>
            </a:r>
          </a:p>
          <a:p>
            <a:pPr marL="457200" indent="-317500" algn="l" defTabSz="457200">
              <a:buClr>
                <a:srgbClr val="333333"/>
              </a:buClr>
              <a:buSzPct val="100000"/>
              <a:buFont typeface="Arial"/>
              <a:buChar char="•"/>
              <a:defRPr sz="3700" b="0">
                <a:latin typeface="Bliss Pro"/>
                <a:ea typeface="Bliss Pro"/>
                <a:cs typeface="Bliss Pro"/>
                <a:sym typeface="Bliss Pro"/>
              </a:defRPr>
            </a:pPr>
            <a:r>
              <a:t>Ароматерапевтический эффект</a:t>
            </a:r>
          </a:p>
        </p:txBody>
      </p:sp>
      <p:sp>
        <p:nvSpPr>
          <p:cNvPr id="172" name="Состав/Ingredients: Aqua (Water), Dihydroquercetin, Melissa Officinalis Leaf Extract, Thymus Vulgaris Flower/Leaf Extract."/>
          <p:cNvSpPr txBox="1"/>
          <p:nvPr/>
        </p:nvSpPr>
        <p:spPr>
          <a:xfrm>
            <a:off x="1354457" y="8544914"/>
            <a:ext cx="953398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2500">
                <a:latin typeface="Bliss Pro"/>
                <a:ea typeface="Bliss Pro"/>
                <a:cs typeface="Bliss Pro"/>
                <a:sym typeface="Bliss Pro"/>
              </a:defRPr>
            </a:pPr>
            <a:r>
              <a:t>Состав/Ingredients:</a:t>
            </a:r>
            <a:r>
              <a:rPr b="0"/>
              <a:t> Aqua (Water), Dihydroquercetin, Melissa Officinalis Leaf Extract, Thymus Vulgaris Flower/Leaf Extract.</a:t>
            </a:r>
          </a:p>
        </p:txBody>
      </p:sp>
      <p:sp>
        <p:nvSpPr>
          <p:cNvPr id="173" name="Как применять?…"/>
          <p:cNvSpPr txBox="1"/>
          <p:nvPr/>
        </p:nvSpPr>
        <p:spPr>
          <a:xfrm>
            <a:off x="1354359" y="9940821"/>
            <a:ext cx="1376794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применять</a:t>
            </a:r>
            <a:r>
              <a:rPr dirty="0"/>
              <a:t>? </a:t>
            </a:r>
            <a:endParaRPr b="0" dirty="0"/>
          </a:p>
          <a:p>
            <a:pPr algn="l" defTabSz="457200">
              <a:defRPr sz="25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 err="1"/>
              <a:t>Распылите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очищенную</a:t>
            </a:r>
            <a:r>
              <a:rPr dirty="0"/>
              <a:t> </a:t>
            </a:r>
            <a:r>
              <a:rPr dirty="0" err="1"/>
              <a:t>кожу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волосы</a:t>
            </a:r>
            <a:r>
              <a:rPr dirty="0"/>
              <a:t> с </a:t>
            </a:r>
            <a:r>
              <a:rPr dirty="0" err="1"/>
              <a:t>расстояния</a:t>
            </a:r>
            <a:r>
              <a:rPr dirty="0"/>
              <a:t> 10-15 </a:t>
            </a:r>
            <a:r>
              <a:rPr dirty="0" err="1"/>
              <a:t>см</a:t>
            </a:r>
            <a:r>
              <a:rPr dirty="0"/>
              <a:t>, </a:t>
            </a:r>
            <a:r>
              <a:rPr dirty="0" err="1"/>
              <a:t>избегая</a:t>
            </a:r>
            <a:r>
              <a:rPr dirty="0"/>
              <a:t> </a:t>
            </a:r>
            <a:r>
              <a:rPr dirty="0" err="1"/>
              <a:t>попадания</a:t>
            </a:r>
            <a:r>
              <a:rPr dirty="0"/>
              <a:t> в </a:t>
            </a:r>
            <a:r>
              <a:rPr dirty="0" err="1"/>
              <a:t>глаза</a:t>
            </a:r>
            <a:r>
              <a:rPr dirty="0"/>
              <a:t>.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использовать</a:t>
            </a:r>
            <a:r>
              <a:rPr dirty="0"/>
              <a:t> </a:t>
            </a:r>
            <a:r>
              <a:rPr dirty="0" err="1"/>
              <a:t>поверх</a:t>
            </a:r>
            <a:r>
              <a:rPr dirty="0"/>
              <a:t> </a:t>
            </a:r>
            <a:r>
              <a:rPr dirty="0" err="1"/>
              <a:t>макияжа</a:t>
            </a:r>
            <a:r>
              <a:rPr dirty="0"/>
              <a:t>, 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освежения</a:t>
            </a:r>
            <a:r>
              <a:rPr dirty="0"/>
              <a:t> </a:t>
            </a:r>
            <a:r>
              <a:rPr dirty="0" err="1"/>
              <a:t>укладки</a:t>
            </a:r>
            <a:r>
              <a:rPr dirty="0"/>
              <a:t>.</a:t>
            </a:r>
          </a:p>
        </p:txBody>
      </p:sp>
      <p:sp>
        <p:nvSpPr>
          <p:cNvPr id="174" name="РЦ: 410 руб."/>
          <p:cNvSpPr txBox="1"/>
          <p:nvPr/>
        </p:nvSpPr>
        <p:spPr>
          <a:xfrm>
            <a:off x="1359764" y="11339572"/>
            <a:ext cx="369812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sz="2400" dirty="0"/>
              <a:t>РЦ: 410 </a:t>
            </a:r>
            <a:r>
              <a:rPr sz="2400" dirty="0" err="1"/>
              <a:t>руб</a:t>
            </a:r>
            <a:r>
              <a:rPr sz="2400" dirty="0" smtClean="0"/>
              <a:t>.</a:t>
            </a:r>
            <a:endParaRPr lang="ru-RU" sz="2400" dirty="0" smtClean="0"/>
          </a:p>
          <a:p>
            <a:pPr algn="l"/>
            <a:r>
              <a:rPr lang="ru-RU" sz="2400" dirty="0"/>
              <a:t>Кол-во в коробе: 14 шт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creen Shot 2019-05-21 at 11.12.51.png" descr="Screen Shot 2019-05-21 at 11.12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564"/>
            <a:ext cx="24384000" cy="13696872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Маркетинговая поддержка"/>
          <p:cNvSpPr txBox="1"/>
          <p:nvPr/>
        </p:nvSpPr>
        <p:spPr>
          <a:xfrm>
            <a:off x="16700183" y="915079"/>
            <a:ext cx="722584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4500" b="0">
                <a:solidFill>
                  <a:schemeClr val="accent3"/>
                </a:solidFill>
                <a:latin typeface="Nexa Script"/>
                <a:ea typeface="Nexa Script"/>
                <a:cs typeface="Nexa Script"/>
                <a:sym typeface="Nexa Script"/>
              </a:defRPr>
            </a:lvl1pPr>
          </a:lstStyle>
          <a:p>
            <a:r>
              <a:t>Маркетинговая поддержка</a:t>
            </a:r>
          </a:p>
        </p:txBody>
      </p:sp>
      <p:sp>
        <p:nvSpPr>
          <p:cNvPr id="178" name="PR (онлайн и печатные СМИ, креативные рассылки по блогерам)…"/>
          <p:cNvSpPr txBox="1"/>
          <p:nvPr/>
        </p:nvSpPr>
        <p:spPr>
          <a:xfrm>
            <a:off x="958752" y="5489848"/>
            <a:ext cx="13153249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15937" indent="-515937" algn="l" defTabSz="457200">
              <a:lnSpc>
                <a:spcPct val="150000"/>
              </a:lnSpc>
              <a:buSzPct val="50000"/>
              <a:buBlip>
                <a:blip r:embed="rId3"/>
              </a:buBlip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/>
              <a:t>PR (</a:t>
            </a:r>
            <a:r>
              <a:rPr sz="2800" dirty="0" err="1"/>
              <a:t>онлайн</a:t>
            </a:r>
            <a:r>
              <a:rPr sz="2800" dirty="0"/>
              <a:t> и </a:t>
            </a:r>
            <a:r>
              <a:rPr sz="2800" dirty="0" err="1"/>
              <a:t>печатные</a:t>
            </a:r>
            <a:r>
              <a:rPr sz="2800" dirty="0"/>
              <a:t> СМИ, </a:t>
            </a:r>
            <a:r>
              <a:rPr sz="2800" dirty="0" err="1"/>
              <a:t>креативные</a:t>
            </a:r>
            <a:r>
              <a:rPr sz="2800" dirty="0"/>
              <a:t> </a:t>
            </a:r>
            <a:r>
              <a:rPr sz="2800" dirty="0" err="1"/>
              <a:t>рассылки</a:t>
            </a:r>
            <a:r>
              <a:rPr sz="2800" dirty="0"/>
              <a:t> </a:t>
            </a:r>
            <a:r>
              <a:rPr sz="2800" dirty="0" err="1"/>
              <a:t>по</a:t>
            </a:r>
            <a:r>
              <a:rPr sz="2800" dirty="0"/>
              <a:t> </a:t>
            </a:r>
            <a:r>
              <a:rPr sz="2800" dirty="0" err="1"/>
              <a:t>блогерам</a:t>
            </a:r>
            <a:r>
              <a:rPr sz="2800" dirty="0"/>
              <a:t>)</a:t>
            </a:r>
          </a:p>
          <a:p>
            <a:pPr marL="515937" indent="-515937" algn="l" defTabSz="457200">
              <a:lnSpc>
                <a:spcPct val="150000"/>
              </a:lnSpc>
              <a:buSzPct val="50000"/>
              <a:buBlip>
                <a:blip r:embed="rId3"/>
              </a:buBlip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/>
              <a:t>SMM (</a:t>
            </a:r>
            <a:r>
              <a:rPr sz="2800" dirty="0" err="1"/>
              <a:t>продвижение</a:t>
            </a:r>
            <a:r>
              <a:rPr sz="2800" dirty="0"/>
              <a:t> в </a:t>
            </a:r>
            <a:r>
              <a:rPr sz="2800" dirty="0" err="1"/>
              <a:t>соцсетях</a:t>
            </a:r>
            <a:r>
              <a:rPr sz="2800" dirty="0"/>
              <a:t> </a:t>
            </a:r>
            <a:r>
              <a:rPr sz="2800" dirty="0" err="1"/>
              <a:t>бренда</a:t>
            </a:r>
            <a:r>
              <a:rPr sz="2800" dirty="0"/>
              <a:t> + </a:t>
            </a:r>
            <a:r>
              <a:rPr sz="2800" dirty="0" err="1"/>
              <a:t>совместные</a:t>
            </a:r>
            <a:r>
              <a:rPr sz="2800" dirty="0"/>
              <a:t> </a:t>
            </a:r>
            <a:r>
              <a:rPr sz="2800" dirty="0" err="1"/>
              <a:t>активации</a:t>
            </a:r>
            <a:r>
              <a:rPr sz="2800" dirty="0"/>
              <a:t> с </a:t>
            </a:r>
            <a:r>
              <a:rPr sz="2800" dirty="0" err="1"/>
              <a:t>соцсетями</a:t>
            </a:r>
            <a:r>
              <a:rPr sz="2800" dirty="0"/>
              <a:t> </a:t>
            </a:r>
            <a:r>
              <a:rPr sz="2800" dirty="0" err="1"/>
              <a:t>партнеров</a:t>
            </a:r>
            <a:r>
              <a:rPr sz="2800" dirty="0"/>
              <a:t>)</a:t>
            </a:r>
          </a:p>
          <a:p>
            <a:pPr marL="515937" indent="-515937" algn="l" defTabSz="457200">
              <a:lnSpc>
                <a:spcPct val="150000"/>
              </a:lnSpc>
              <a:buSzPct val="50000"/>
              <a:buBlip>
                <a:blip r:embed="rId3"/>
              </a:buBlip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/>
              <a:t>POSM </a:t>
            </a:r>
            <a:r>
              <a:rPr sz="2800" dirty="0" err="1"/>
              <a:t>по</a:t>
            </a:r>
            <a:r>
              <a:rPr sz="2800" dirty="0"/>
              <a:t> </a:t>
            </a:r>
            <a:r>
              <a:rPr sz="2800" dirty="0" err="1"/>
              <a:t>продукции</a:t>
            </a:r>
            <a:r>
              <a:rPr sz="2800" dirty="0"/>
              <a:t> (</a:t>
            </a:r>
            <a:r>
              <a:rPr sz="2800" dirty="0" err="1"/>
              <a:t>воблеры</a:t>
            </a:r>
            <a:r>
              <a:rPr sz="2800" dirty="0"/>
              <a:t>, </a:t>
            </a:r>
            <a:r>
              <a:rPr sz="2800" dirty="0" err="1"/>
              <a:t>шелфтокеры</a:t>
            </a:r>
            <a:r>
              <a:rPr sz="2800" dirty="0"/>
              <a:t>, </a:t>
            </a:r>
            <a:r>
              <a:rPr sz="2800" dirty="0" err="1"/>
              <a:t>лифлеты</a:t>
            </a:r>
            <a:r>
              <a:rPr sz="2800" dirty="0"/>
              <a:t> и </a:t>
            </a:r>
            <a:r>
              <a:rPr sz="2800" dirty="0" err="1"/>
              <a:t>пр</a:t>
            </a:r>
            <a:r>
              <a:rPr sz="2800" dirty="0"/>
              <a:t>.)</a:t>
            </a:r>
          </a:p>
          <a:p>
            <a:pPr marL="515937" indent="-515937" algn="l" defTabSz="457200">
              <a:lnSpc>
                <a:spcPct val="150000"/>
              </a:lnSpc>
              <a:buSzPct val="50000"/>
              <a:buBlip>
                <a:blip r:embed="rId3"/>
              </a:buBlip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/>
              <a:t>Тестеры</a:t>
            </a:r>
            <a:r>
              <a:rPr sz="2800" dirty="0"/>
              <a:t> и </a:t>
            </a:r>
            <a:r>
              <a:rPr sz="2800" dirty="0" err="1"/>
              <a:t>образцы</a:t>
            </a:r>
            <a:endParaRPr sz="2800" dirty="0"/>
          </a:p>
          <a:p>
            <a:pPr marL="515937" indent="-515937" algn="l" defTabSz="457200">
              <a:lnSpc>
                <a:spcPct val="150000"/>
              </a:lnSpc>
              <a:buSzPct val="50000"/>
              <a:buBlip>
                <a:blip r:embed="rId3"/>
              </a:buBlip>
              <a:defRPr sz="39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sz="2800" dirty="0" err="1"/>
              <a:t>Тренинги</a:t>
            </a:r>
            <a:r>
              <a:rPr sz="2800" dirty="0"/>
              <a:t> </a:t>
            </a:r>
            <a:r>
              <a:rPr sz="2800" dirty="0" err="1"/>
              <a:t>по</a:t>
            </a:r>
            <a:r>
              <a:rPr sz="2800" dirty="0"/>
              <a:t> </a:t>
            </a:r>
            <a:r>
              <a:rPr sz="2800" dirty="0" err="1"/>
              <a:t>продукции</a:t>
            </a:r>
            <a:r>
              <a:rPr sz="2800" dirty="0"/>
              <a:t>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507</Words>
  <Application>Microsoft Office PowerPoint</Application>
  <PresentationFormat>Произвольный</PresentationFormat>
  <Paragraphs>85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Гоголева</dc:creator>
  <cp:lastModifiedBy>Валерия Гоголева</cp:lastModifiedBy>
  <cp:revision>3</cp:revision>
  <dcterms:modified xsi:type="dcterms:W3CDTF">2019-07-12T14:08:05Z</dcterms:modified>
</cp:coreProperties>
</file>