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912" y="-2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9745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269999" y="1638300"/>
            <a:ext cx="10464801" cy="3302000"/>
          </a:xfrm>
          <a:prstGeom prst="rect">
            <a:avLst/>
          </a:prstGeom>
        </p:spPr>
        <p:txBody>
          <a:bodyPr anchor="b"/>
          <a:lstStyle>
            <a:lvl1pPr defTabSz="830862">
              <a:defRPr sz="7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9999" y="50292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 defTabSz="830862">
              <a:spcBef>
                <a:spcPts val="0"/>
              </a:spcBef>
              <a:buSzTx/>
              <a:buNone/>
              <a:defRPr sz="30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830862">
              <a:spcBef>
                <a:spcPts val="0"/>
              </a:spcBef>
              <a:buSzTx/>
              <a:buNone/>
              <a:defRPr sz="30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830862">
              <a:spcBef>
                <a:spcPts val="0"/>
              </a:spcBef>
              <a:buSzTx/>
              <a:buNone/>
              <a:defRPr sz="30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830862">
              <a:spcBef>
                <a:spcPts val="0"/>
              </a:spcBef>
              <a:buSzTx/>
              <a:buNone/>
              <a:defRPr sz="30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830862">
              <a:spcBef>
                <a:spcPts val="0"/>
              </a:spcBef>
              <a:buSzTx/>
              <a:buNone/>
              <a:defRPr sz="30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</p:spPr>
        <p:txBody>
          <a:bodyPr/>
          <a:lstStyle>
            <a:lvl1pPr defTabSz="830862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650239" y="130950"/>
            <a:ext cx="11704322" cy="2144892"/>
          </a:xfrm>
          <a:prstGeom prst="rect">
            <a:avLst/>
          </a:prstGeom>
        </p:spPr>
        <p:txBody>
          <a:bodyPr lIns="65021" tIns="65021" rIns="65021" bIns="65021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 lIns="65021" tIns="65021" rIns="65021" bIns="65021" anchor="t"/>
          <a:lstStyle>
            <a:lvl1pPr marL="471487" indent="-471487" defTabSz="1300480">
              <a:spcBef>
                <a:spcPts val="9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1300480">
              <a:spcBef>
                <a:spcPts val="9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1300480">
              <a:spcBef>
                <a:spcPts val="9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1300480">
              <a:spcBef>
                <a:spcPts val="9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9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797" y="9114115"/>
            <a:ext cx="368763" cy="371343"/>
          </a:xfrm>
          <a:prstGeom prst="rect">
            <a:avLst/>
          </a:prstGeom>
        </p:spPr>
        <p:txBody>
          <a:bodyPr lIns="65021" tIns="65021" rIns="65021" bIns="65021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creen Shot 2018-11-15 at 18.46.39.png" descr="Screen Shot 2018-11-15 at 18.46.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4" y="-25975"/>
            <a:ext cx="12999052" cy="9742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creen Shot 2018-11-15 at 18.46.57.png" descr="Screen Shot 2018-11-15 at 18.46.5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70" y="145008"/>
            <a:ext cx="12937460" cy="9699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creen Shot 2018-11-15 at 18.47.14.png" descr="Screen Shot 2018-11-15 at 18.47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37" y="31617"/>
            <a:ext cx="12924926" cy="9690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TOXY-ценовое позиционирование 13.11.jpg" descr="TOXY-ценовое позиционирование 13.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94" y="67733"/>
            <a:ext cx="12824178" cy="961813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Средства от мимических морщин"/>
          <p:cNvSpPr txBox="1"/>
          <p:nvPr/>
        </p:nvSpPr>
        <p:spPr>
          <a:xfrm>
            <a:off x="7275776" y="2472638"/>
            <a:ext cx="5395914" cy="47339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Средства от мимических морщин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creen Shot 2018-11-15 at 18.23.24.png" descr="Screen Shot 2018-11-15 at 18.23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452" y="786258"/>
            <a:ext cx="3512614" cy="6667253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Уникальная сыворотка для лица в каплях позволяет быстро смягчить морщины, комплексно воздействуя на их формирование: расслабляет мимические мышцы и заполняет морщины изнутри. Обеспечивает интенсивное увлажнение и успокаивает чувствительную кожу. Придает лицу свежий ухоженный вид. Защищает кожу от стресса, ускоряет регенерацию, оказывает стабильный антиоксидантный эффект. Кожа становится более ровной, эластичной и гладкой. Рекомендуется сочетать с кремом из той же серии."/>
          <p:cNvSpPr txBox="1"/>
          <p:nvPr/>
        </p:nvSpPr>
        <p:spPr>
          <a:xfrm>
            <a:off x="3794099" y="1044574"/>
            <a:ext cx="9014993" cy="2756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>
            <a:spAutoFit/>
          </a:bodyPr>
          <a:lstStyle>
            <a:lvl1pPr algn="just" defTabSz="830862">
              <a:lnSpc>
                <a:spcPct val="120000"/>
              </a:lnSpc>
              <a:defRPr sz="1800" b="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Уникальная сыворотка для лица в каплях позволяет быстро смягчить морщины, комплексно воздействуя на их формирование: расслабляет мимические мышцы и заполняет морщины изнутри. Обеспечивает интенсивное увлажнение и успокаивает чувствительную кожу. Придает лицу свежий ухоженный вид. Защищает кожу от стресса, ускоряет регенерацию, оказывает стабильный антиоксидантный эффект. Кожа становится более ровной, эластичной и гладкой. Рекомендуется сочетать с кремом из той же серии.</a:t>
            </a:r>
          </a:p>
        </p:txBody>
      </p:sp>
      <p:sp>
        <p:nvSpPr>
          <p:cNvPr id="148" name="Rounded Rectangle"/>
          <p:cNvSpPr/>
          <p:nvPr/>
        </p:nvSpPr>
        <p:spPr>
          <a:xfrm>
            <a:off x="3841834" y="3946375"/>
            <a:ext cx="10234903" cy="853384"/>
          </a:xfrm>
          <a:prstGeom prst="roundRect">
            <a:avLst>
              <a:gd name="adj" fmla="val 31748"/>
            </a:avLst>
          </a:prstGeom>
          <a:solidFill>
            <a:schemeClr val="accent6">
              <a:satOff val="-15808"/>
              <a:lumOff val="-17557"/>
            </a:schemeClr>
          </a:solidFill>
          <a:ln w="25400">
            <a:solidFill>
              <a:schemeClr val="accent6">
                <a:satOff val="-15808"/>
                <a:lumOff val="-17557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1" tIns="65021" rIns="65021" bIns="65021" anchor="ctr"/>
          <a:lstStyle/>
          <a:p>
            <a:pPr algn="l" defTabSz="1300480">
              <a:defRPr b="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sp>
        <p:nvSpPr>
          <p:cNvPr id="149" name="Ключевые активные ингредиенты:"/>
          <p:cNvSpPr txBox="1"/>
          <p:nvPr/>
        </p:nvSpPr>
        <p:spPr>
          <a:xfrm>
            <a:off x="4104164" y="4123895"/>
            <a:ext cx="5689716" cy="498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Ключевые активные ингредиенты:</a:t>
            </a:r>
          </a:p>
        </p:txBody>
      </p:sp>
      <p:sp>
        <p:nvSpPr>
          <p:cNvPr id="150" name="XEP-018 — срочный ботокс-эффект. Нейроактивный токсин, полученный из морской конической улитки. Воздействует на нейромышечные сигнальные контакты, расслабляя мимические мышцы, но не блокируя их. Результат: меньше морщин при сохранении естественной мимики. Доказанный ботокс-эффект через 2 часа после нанесения, который сохраняется продолжительное время. Уменьшает морщины в уголках глаз и на лбу, делая лицо более юным, а мимику — более мягкой.…"/>
          <p:cNvSpPr txBox="1"/>
          <p:nvPr/>
        </p:nvSpPr>
        <p:spPr>
          <a:xfrm>
            <a:off x="3794099" y="4945157"/>
            <a:ext cx="9014992" cy="3787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>
            <a:spAutoFit/>
          </a:bodyPr>
          <a:lstStyle/>
          <a:p>
            <a:pPr algn="just" defTabSz="830862">
              <a:defRPr sz="1300" b="0">
                <a:latin typeface="Verdana"/>
                <a:ea typeface="Verdana"/>
                <a:cs typeface="Verdana"/>
                <a:sym typeface="Verdana"/>
              </a:defRPr>
            </a:pPr>
            <a:r>
              <a:rPr b="1">
                <a:solidFill>
                  <a:srgbClr val="BA5089"/>
                </a:solidFill>
              </a:rPr>
              <a:t>XEP-018 — срочный ботокс-эффект.</a:t>
            </a:r>
            <a:r>
              <a:t> Нейроактивный токсин, полученный из морской конической улитки. Воздействует на нейромышечные сигнальные контакты, расслабляя мимические мышцы, но не блокируя их. Результат: меньше морщин при сохранении естественной мимики. Доказанный ботокс-эффект через 2 часа после нанесения, который сохраняется продолжительное время. Уменьшает морщины в уголках глаз и на лбу, делая лицо более юным, а мимику — более мягкой. </a:t>
            </a:r>
          </a:p>
          <a:p>
            <a:pPr algn="just" defTabSz="830862">
              <a:defRPr sz="1300" b="0">
                <a:latin typeface="Verdana"/>
                <a:ea typeface="Verdana"/>
                <a:cs typeface="Verdana"/>
                <a:sym typeface="Verdana"/>
              </a:defRPr>
            </a:pPr>
            <a:r>
              <a:rPr b="1">
                <a:solidFill>
                  <a:srgbClr val="D05695"/>
                </a:solidFill>
              </a:rPr>
              <a:t>Glycoin</a:t>
            </a:r>
            <a:r>
              <a:rPr>
                <a:solidFill>
                  <a:srgbClr val="D05695"/>
                </a:solidFill>
              </a:rPr>
              <a:t> </a:t>
            </a:r>
            <a:r>
              <a:rPr b="1">
                <a:solidFill>
                  <a:srgbClr val="D05695"/>
                </a:solidFill>
              </a:rPr>
              <a:t>— усилитель клеточной активности.</a:t>
            </a:r>
            <a:r>
              <a:t> Экстракт миротамнуса — африканского растения, способного “воскресать” от капель дождя после длительных периодов засухи и полного обезвоживания. Защищает клеточные мембраны при низком уровне увлажнения, стимулирует синтез АТФ (источника энергии) в возрастных клетках кожи. Эффективно справляется с замедленным клеточным метаболизмом. Усиливает антиоксидантную защиту кожи, интенсивно увлажняет и омолаживает ее.</a:t>
            </a:r>
          </a:p>
          <a:p>
            <a:pPr algn="just" defTabSz="650240">
              <a:defRPr sz="1300" b="0">
                <a:latin typeface="Verdana"/>
                <a:ea typeface="Verdana"/>
                <a:cs typeface="Verdana"/>
                <a:sym typeface="Verdana"/>
              </a:defRPr>
            </a:pPr>
            <a:r>
              <a:rPr b="1">
                <a:solidFill>
                  <a:srgbClr val="DF659F"/>
                </a:solidFill>
              </a:rPr>
              <a:t>Actisoothe — спокойствие чувствительной кожи.</a:t>
            </a:r>
            <a:r>
              <a:rPr b="1"/>
              <a:t> </a:t>
            </a:r>
            <a:r>
              <a:t>Комплекс экстрактов грибов кордицепса и трутовика влияет на ген-зависимый синтез медиаторов воспаления, возвращая спокойствие и комфорт даже  очень чувствительной коже. Минимизирует раздражение и шелушение, снижает негативную реакцию кожи на косметику.</a:t>
            </a:r>
          </a:p>
          <a:p>
            <a:pPr algn="just" defTabSz="650240">
              <a:defRPr sz="1300" b="0">
                <a:latin typeface="Verdana"/>
                <a:ea typeface="Verdana"/>
                <a:cs typeface="Verdana"/>
                <a:sym typeface="Verdana"/>
              </a:defRPr>
            </a:pPr>
            <a:r>
              <a:rPr b="1">
                <a:solidFill>
                  <a:srgbClr val="DB63A1"/>
                </a:solidFill>
              </a:rPr>
              <a:t>Hyanify </a:t>
            </a:r>
            <a:r>
              <a:rPr b="1">
                <a:solidFill>
                  <a:srgbClr val="DB63A1"/>
                </a:solidFill>
                <a:uFill>
                  <a:solidFill>
                    <a:srgbClr val="365F91"/>
                  </a:solidFill>
                </a:uFill>
              </a:rPr>
              <a:t>— увлажняющий филлер.</a:t>
            </a:r>
            <a:r>
              <a:rPr b="1">
                <a:uFill>
                  <a:solidFill>
                    <a:srgbClr val="365F91"/>
                  </a:solidFill>
                </a:uFill>
              </a:rPr>
              <a:t> </a:t>
            </a:r>
            <a:r>
              <a:rPr>
                <a:uFill>
                  <a:solidFill>
                    <a:srgbClr val="365F91"/>
                  </a:solidFill>
                </a:uFill>
              </a:rPr>
              <a:t>Работает эффективнее, чем гиалуроновая кислота (ГК). Улучшает клеточную активность, увеличивает синтез собственной ГК в коже на 66%. </a:t>
            </a:r>
          </a:p>
        </p:txBody>
      </p:sp>
      <p:sp>
        <p:nvSpPr>
          <p:cNvPr id="151" name="капли для лица…"/>
          <p:cNvSpPr txBox="1"/>
          <p:nvPr/>
        </p:nvSpPr>
        <p:spPr>
          <a:xfrm>
            <a:off x="6058418" y="74201"/>
            <a:ext cx="4486354" cy="892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defTabSz="1300480">
              <a:defRPr sz="2500">
                <a:latin typeface="Verdana"/>
                <a:ea typeface="Verdana"/>
                <a:cs typeface="Verdana"/>
                <a:sym typeface="Verdana"/>
              </a:defRPr>
            </a:pPr>
            <a:r>
              <a:t>капли для лица </a:t>
            </a:r>
          </a:p>
          <a:p>
            <a:pPr defTabSz="1300480">
              <a:defRPr sz="2500">
                <a:latin typeface="Verdana"/>
                <a:ea typeface="Verdana"/>
                <a:cs typeface="Verdana"/>
                <a:sym typeface="Verdana"/>
              </a:defRPr>
            </a:pPr>
            <a:r>
              <a:t>от мимических морщин</a:t>
            </a:r>
          </a:p>
        </p:txBody>
      </p:sp>
      <p:sp>
        <p:nvSpPr>
          <p:cNvPr id="152" name="Shape 57"/>
          <p:cNvSpPr txBox="1"/>
          <p:nvPr/>
        </p:nvSpPr>
        <p:spPr>
          <a:xfrm>
            <a:off x="489790" y="7414789"/>
            <a:ext cx="3183938" cy="136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>
            <a:spAutoFit/>
          </a:bodyPr>
          <a:lstStyle/>
          <a:p>
            <a:pPr algn="l" defTabSz="1300480">
              <a:defRPr sz="1600" b="0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В </a:t>
            </a:r>
            <a:r>
              <a:rPr dirty="0" err="1"/>
              <a:t>коробке</a:t>
            </a:r>
            <a:r>
              <a:rPr dirty="0"/>
              <a:t>: </a:t>
            </a:r>
            <a:r>
              <a:rPr b="1" dirty="0"/>
              <a:t>21 </a:t>
            </a:r>
            <a:r>
              <a:rPr b="1" dirty="0" err="1"/>
              <a:t>шт</a:t>
            </a:r>
            <a:r>
              <a:rPr b="1" dirty="0"/>
              <a:t>.</a:t>
            </a:r>
          </a:p>
          <a:p>
            <a:pPr algn="l" defTabSz="1300480">
              <a:defRPr sz="1600" b="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Страна-производитель</a:t>
            </a:r>
            <a:r>
              <a:rPr dirty="0"/>
              <a:t>: </a:t>
            </a:r>
            <a:r>
              <a:rPr b="1" dirty="0" err="1"/>
              <a:t>Россия</a:t>
            </a:r>
            <a:endParaRPr b="1" dirty="0"/>
          </a:p>
          <a:p>
            <a:pPr algn="l" defTabSz="1300480">
              <a:defRPr sz="1600" b="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годности</a:t>
            </a:r>
            <a:r>
              <a:rPr dirty="0"/>
              <a:t>: </a:t>
            </a:r>
            <a:r>
              <a:rPr b="1" dirty="0"/>
              <a:t>36 </a:t>
            </a:r>
            <a:r>
              <a:rPr b="1" dirty="0" err="1"/>
              <a:t>месяцев</a:t>
            </a:r>
            <a:endParaRPr b="1" dirty="0"/>
          </a:p>
          <a:p>
            <a:pPr algn="l" defTabSz="1300480">
              <a:defRPr sz="1600" b="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 smtClean="0"/>
              <a:t>Объем</a:t>
            </a:r>
            <a:r>
              <a:rPr dirty="0"/>
              <a:t>: </a:t>
            </a:r>
            <a:r>
              <a:rPr b="1" dirty="0"/>
              <a:t>20 </a:t>
            </a:r>
            <a:r>
              <a:rPr b="1" dirty="0" err="1"/>
              <a:t>мл</a:t>
            </a:r>
            <a:r>
              <a:rPr b="1" dirty="0"/>
              <a:t> (</a:t>
            </a:r>
            <a:r>
              <a:rPr b="1" dirty="0" err="1"/>
              <a:t>шприц</a:t>
            </a:r>
            <a:r>
              <a:rPr b="1" dirty="0"/>
              <a:t>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creen Shot 2018-11-15 at 18.23.41.png" descr="Screen Shot 2018-11-15 at 18.23.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811" y="1389783"/>
            <a:ext cx="3814029" cy="5553225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Уникальный крем для лица с легкой текстурой позволяет быстро смягчить мимические морщины, обеспечить интенсивное увлажнение и комфорт для любого типа кожи, включая чувствительную. Придает лицу отдохнувший вид, обеспечивает мощную антиоксидантную защиту. Перепрограммирует клетки на омоложение, делая кожу более ровной, подтянутой и сияющей. Рекомендуется сочетать с каплями для лица из той же серии."/>
          <p:cNvSpPr txBox="1"/>
          <p:nvPr/>
        </p:nvSpPr>
        <p:spPr>
          <a:xfrm>
            <a:off x="4072547" y="902589"/>
            <a:ext cx="8307340" cy="2421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>
            <a:spAutoFit/>
          </a:bodyPr>
          <a:lstStyle>
            <a:lvl1pPr algn="just" defTabSz="830862">
              <a:lnSpc>
                <a:spcPct val="120000"/>
              </a:lnSpc>
              <a:defRPr sz="1800" b="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Уникальный крем для лица с легкой текстурой позволяет быстро смягчить мимические морщины, обеспечить интенсивное увлажнение и комфорт для любого типа кожи, включая чувствительную. Придает лицу отдохнувший вид, обеспечивает мощную антиоксидантную защиту. Перепрограммирует клетки на омоложение, делая кожу более ровной, подтянутой и сияющей. Рекомендуется сочетать с каплями для лица из той же серии.</a:t>
            </a:r>
          </a:p>
        </p:txBody>
      </p:sp>
      <p:sp>
        <p:nvSpPr>
          <p:cNvPr id="156" name="Rounded Rectangle"/>
          <p:cNvSpPr/>
          <p:nvPr/>
        </p:nvSpPr>
        <p:spPr>
          <a:xfrm>
            <a:off x="4075740" y="3394448"/>
            <a:ext cx="10234903" cy="853384"/>
          </a:xfrm>
          <a:prstGeom prst="roundRect">
            <a:avLst>
              <a:gd name="adj" fmla="val 31748"/>
            </a:avLst>
          </a:prstGeom>
          <a:solidFill>
            <a:schemeClr val="accent5"/>
          </a:solidFill>
          <a:ln w="25400">
            <a:solidFill>
              <a:schemeClr val="accent5"/>
            </a:solidFill>
            <a:miter lim="400000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1" tIns="65021" rIns="65021" bIns="65021" anchor="ctr"/>
          <a:lstStyle/>
          <a:p>
            <a:pPr algn="l" defTabSz="1300480">
              <a:defRPr b="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sp>
        <p:nvSpPr>
          <p:cNvPr id="157" name="Ключевые активные ингредиенты:"/>
          <p:cNvSpPr txBox="1"/>
          <p:nvPr/>
        </p:nvSpPr>
        <p:spPr>
          <a:xfrm>
            <a:off x="4253403" y="3513407"/>
            <a:ext cx="5689716" cy="498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Ключевые активные ингредиенты:</a:t>
            </a:r>
          </a:p>
        </p:txBody>
      </p:sp>
      <p:sp>
        <p:nvSpPr>
          <p:cNvPr id="158" name="XEP-018 — срочный ботокс-эффект. Нейроактивный токсин, полученный из морской конической улитки. Воздействует на нейромышечные сигнальные контакты, расслабляя мимические мышцы, но не блокируя их. Результат: меньше морщин при сохранении естественной мимики. Доказанный ботокс-эффект через 2 часа после нанесения, который сохраняется продолжительное время. Уменьшает морщины в уголках глаз и на лбу, делая лицо более юным, а мимику — более мягкой.…"/>
          <p:cNvSpPr txBox="1"/>
          <p:nvPr/>
        </p:nvSpPr>
        <p:spPr>
          <a:xfrm>
            <a:off x="4021409" y="4318567"/>
            <a:ext cx="8409618" cy="5006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>
            <a:spAutoFit/>
          </a:bodyPr>
          <a:lstStyle/>
          <a:p>
            <a:pPr algn="just" defTabSz="830862">
              <a:defRPr sz="1300" b="0">
                <a:latin typeface="Verdana"/>
                <a:ea typeface="Verdana"/>
                <a:cs typeface="Verdana"/>
                <a:sym typeface="Verdana"/>
              </a:defRPr>
            </a:pPr>
            <a:r>
              <a:rPr b="1">
                <a:solidFill>
                  <a:srgbClr val="E9667E"/>
                </a:solidFill>
              </a:rPr>
              <a:t>XEP-018 — срочный ботокс-эффект.</a:t>
            </a:r>
            <a:r>
              <a:t> Нейроактивный токсин, полученный из морской конической улитки. Воздействует на нейромышечные сигнальные контакты, расслабляя мимические мышцы, но не блокируя их. Результат: меньше морщин при сохранении естественной мимики. Доказанный ботокс-эффект через 2 часа после нанесения, который сохраняется продолжительное время. Уменьшает морщины в уголках глаз и на лбу, делая лицо более юным, а мимику — более мягкой. </a:t>
            </a:r>
          </a:p>
          <a:p>
            <a:pPr algn="just" defTabSz="830862">
              <a:defRPr sz="1300" b="0">
                <a:latin typeface="Verdana"/>
                <a:ea typeface="Verdana"/>
                <a:cs typeface="Verdana"/>
                <a:sym typeface="Verdana"/>
              </a:defRPr>
            </a:pPr>
            <a:r>
              <a:rPr b="1">
                <a:solidFill>
                  <a:srgbClr val="FA6F7D"/>
                </a:solidFill>
              </a:rPr>
              <a:t>Glycoin</a:t>
            </a:r>
            <a:r>
              <a:rPr>
                <a:solidFill>
                  <a:srgbClr val="FA6F7D"/>
                </a:solidFill>
              </a:rPr>
              <a:t> </a:t>
            </a:r>
            <a:r>
              <a:rPr b="1">
                <a:solidFill>
                  <a:srgbClr val="FA6F7D"/>
                </a:solidFill>
              </a:rPr>
              <a:t>— усилитель клеточной активности.</a:t>
            </a:r>
            <a:r>
              <a:rPr>
                <a:solidFill>
                  <a:srgbClr val="FA6F7D"/>
                </a:solidFill>
              </a:rPr>
              <a:t> </a:t>
            </a:r>
            <a:r>
              <a:t>Экстракт миротамнуса — африканского растения, способного “воскресать” от капель дождя после длительных периодов засухи и полного обезвоживания. Защищает клеточные мембраны при низком уровне увлажнения, стимулирует синтез АТФ (источника энергии) в возрастных клетках кожи. Эффективно справляется с замедленным клеточным метаболизмом. Усиливает антиоксидантную защиту кожи, интенсивно увлажняет и омолаживает ее.</a:t>
            </a:r>
          </a:p>
          <a:p>
            <a:pPr algn="just" defTabSz="650240">
              <a:defRPr sz="1300" b="0">
                <a:latin typeface="Verdana"/>
                <a:ea typeface="Verdana"/>
                <a:cs typeface="Verdana"/>
                <a:sym typeface="Verdana"/>
              </a:defRPr>
            </a:pPr>
            <a:r>
              <a:rPr b="1">
                <a:solidFill>
                  <a:srgbClr val="FC7183"/>
                </a:solidFill>
              </a:rPr>
              <a:t>Actisoothe — спокойствие чувствительной кожи. </a:t>
            </a:r>
            <a:r>
              <a:t>Комплекс экстрактов грибов кордицепса и трутовика влияет на ген-зависимый синтез медиаторов воспаления, возвращая спокойствие и комфорт даже  очень чувствительной коже. Минимизирует раздражение и шелушение, снижает негативную реакцию кожи на косметику.</a:t>
            </a:r>
          </a:p>
          <a:p>
            <a:pPr algn="just" defTabSz="650240">
              <a:defRPr sz="1300" b="0">
                <a:latin typeface="Verdana"/>
                <a:ea typeface="Verdana"/>
                <a:cs typeface="Verdana"/>
                <a:sym typeface="Verdana"/>
              </a:defRPr>
            </a:pPr>
            <a:r>
              <a:rPr b="1">
                <a:solidFill>
                  <a:srgbClr val="FA798C"/>
                </a:solidFill>
              </a:rPr>
              <a:t>Hyanify </a:t>
            </a:r>
            <a:r>
              <a:rPr b="1">
                <a:solidFill>
                  <a:srgbClr val="FA798C"/>
                </a:solidFill>
                <a:uFill>
                  <a:solidFill>
                    <a:srgbClr val="365F91"/>
                  </a:solidFill>
                </a:uFill>
              </a:rPr>
              <a:t>— увлажняющий филлер. </a:t>
            </a:r>
            <a:r>
              <a:rPr>
                <a:uFill>
                  <a:solidFill>
                    <a:srgbClr val="365F91"/>
                  </a:solidFill>
                </a:uFill>
              </a:rPr>
              <a:t>Работает эффективнее, чем гиалуроновая кислота (ГК). Улучшает клеточную активность, увеличивает синтез собственной ГК в коже на 66%.</a:t>
            </a:r>
          </a:p>
          <a:p>
            <a:pPr algn="just" defTabSz="650240">
              <a:defRPr sz="1300" b="0">
                <a:latin typeface="Verdana"/>
                <a:ea typeface="Verdana"/>
                <a:cs typeface="Verdana"/>
                <a:sym typeface="Verdana"/>
              </a:defRPr>
            </a:pPr>
            <a:r>
              <a:rPr b="1">
                <a:solidFill>
                  <a:srgbClr val="F57487"/>
                </a:solidFill>
                <a:uFill>
                  <a:solidFill>
                    <a:srgbClr val="285399"/>
                  </a:solidFill>
                </a:uFill>
              </a:rPr>
              <a:t>Reproage — перепрограммирование кожи на омоложение.</a:t>
            </a:r>
            <a:r>
              <a:rPr>
                <a:solidFill>
                  <a:srgbClr val="F57487"/>
                </a:solidFill>
                <a:uFill>
                  <a:solidFill>
                    <a:srgbClr val="285399"/>
                  </a:solidFill>
                </a:uFill>
              </a:rPr>
              <a:t> </a:t>
            </a:r>
            <a:r>
              <a:rPr>
                <a:uFill>
                  <a:solidFill>
                    <a:srgbClr val="285399"/>
                  </a:solidFill>
                </a:uFill>
              </a:rPr>
              <a:t>Инновационный гексапептид, контролирующий интерпретацию клетками генетической информации. Воздействует на микроРНК, регулируя свойства стволовых клеток. Восстанавливает нормальную скорость обновления эпидермиса, тем самым уменьшая признаки старения. Делает кожу более ровной и сияющей.</a:t>
            </a:r>
          </a:p>
        </p:txBody>
      </p:sp>
      <p:sp>
        <p:nvSpPr>
          <p:cNvPr id="159" name="легкий крем для лица…"/>
          <p:cNvSpPr txBox="1"/>
          <p:nvPr/>
        </p:nvSpPr>
        <p:spPr>
          <a:xfrm>
            <a:off x="6159943" y="7453"/>
            <a:ext cx="4486354" cy="892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defTabSz="1300480">
              <a:defRPr sz="2500">
                <a:latin typeface="Verdana"/>
                <a:ea typeface="Verdana"/>
                <a:cs typeface="Verdana"/>
                <a:sym typeface="Verdana"/>
              </a:defRPr>
            </a:pPr>
            <a:r>
              <a:t>легкий крем для лица </a:t>
            </a:r>
          </a:p>
          <a:p>
            <a:pPr defTabSz="1300480">
              <a:defRPr sz="2500">
                <a:latin typeface="Verdana"/>
                <a:ea typeface="Verdana"/>
                <a:cs typeface="Verdana"/>
                <a:sym typeface="Verdana"/>
              </a:defRPr>
            </a:pPr>
            <a:r>
              <a:t>от мимических морщин</a:t>
            </a:r>
          </a:p>
        </p:txBody>
      </p:sp>
      <p:sp>
        <p:nvSpPr>
          <p:cNvPr id="160" name="Shape 57"/>
          <p:cNvSpPr txBox="1"/>
          <p:nvPr/>
        </p:nvSpPr>
        <p:spPr>
          <a:xfrm>
            <a:off x="472856" y="7397856"/>
            <a:ext cx="3183939" cy="136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>
            <a:spAutoFit/>
          </a:bodyPr>
          <a:lstStyle/>
          <a:p>
            <a:pPr algn="l" defTabSz="1300480">
              <a:defRPr sz="1600" b="0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В </a:t>
            </a:r>
            <a:r>
              <a:rPr dirty="0" err="1"/>
              <a:t>коробке</a:t>
            </a:r>
            <a:r>
              <a:rPr dirty="0"/>
              <a:t>: 17</a:t>
            </a:r>
            <a:r>
              <a:rPr b="1" dirty="0"/>
              <a:t> </a:t>
            </a:r>
            <a:r>
              <a:rPr b="1" dirty="0" err="1"/>
              <a:t>шт</a:t>
            </a:r>
            <a:r>
              <a:rPr b="1" dirty="0"/>
              <a:t>.</a:t>
            </a:r>
          </a:p>
          <a:p>
            <a:pPr algn="l" defTabSz="1300480">
              <a:defRPr sz="1600" b="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Страна-производитель</a:t>
            </a:r>
            <a:r>
              <a:rPr dirty="0"/>
              <a:t>: </a:t>
            </a:r>
            <a:r>
              <a:rPr b="1" dirty="0" err="1"/>
              <a:t>Россия</a:t>
            </a:r>
            <a:endParaRPr b="1" dirty="0"/>
          </a:p>
          <a:p>
            <a:pPr algn="l" defTabSz="1300480">
              <a:defRPr sz="1600" b="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годности</a:t>
            </a:r>
            <a:r>
              <a:rPr dirty="0"/>
              <a:t>: </a:t>
            </a:r>
            <a:r>
              <a:rPr b="1" dirty="0"/>
              <a:t>36 </a:t>
            </a:r>
            <a:r>
              <a:rPr b="1" dirty="0" err="1"/>
              <a:t>месяцев</a:t>
            </a:r>
            <a:endParaRPr b="1" dirty="0"/>
          </a:p>
          <a:p>
            <a:pPr algn="l" defTabSz="1300480">
              <a:defRPr sz="1600" b="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 smtClean="0"/>
              <a:t>Объем</a:t>
            </a:r>
            <a:r>
              <a:rPr dirty="0"/>
              <a:t>: </a:t>
            </a:r>
            <a:r>
              <a:rPr b="1" dirty="0"/>
              <a:t>50 </a:t>
            </a:r>
            <a:r>
              <a:rPr b="1" dirty="0" err="1"/>
              <a:t>мл</a:t>
            </a:r>
            <a:r>
              <a:rPr b="1" dirty="0"/>
              <a:t> (airless)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creen Shot 2018-11-15 at 18.23.55.png" descr="Screen Shot 2018-11-15 at 18.23.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411" y="1285015"/>
            <a:ext cx="3775503" cy="5777979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Уникальная ночная маска содержит повышенную концентрацию токсина морской улитки, надолго сокращая и предотвращая появление мимических морщин (в т.ч. в уголках глаз и на лбу). Комплекс высокотехнологичных натуральных ингредиентов улучшает структуру и внешний вид кожи, перепрограммирует ее клетки на омоложение и восстанавливает природные защитные функции. Работая всю ночь, маска обеспечивает феноменальный эффект с утра — кожа хорошо увлажнена, она упругая, ровная и помолодевшая."/>
          <p:cNvSpPr txBox="1"/>
          <p:nvPr/>
        </p:nvSpPr>
        <p:spPr>
          <a:xfrm>
            <a:off x="4161673" y="992296"/>
            <a:ext cx="8514154" cy="3091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>
            <a:spAutoFit/>
          </a:bodyPr>
          <a:lstStyle>
            <a:lvl1pPr algn="just" defTabSz="830862">
              <a:lnSpc>
                <a:spcPct val="120000"/>
              </a:lnSpc>
              <a:defRPr sz="1800" b="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Уникальная ночная маска содержит повышенную концентрацию токсина морской улитки, надолго сокращая и предотвращая появление мимических морщин (в т.ч. в уголках глаз и на лбу). Комплекс высокотехнологичных натуральных ингредиентов улучшает структуру и внешний вид кожи, перепрограммирует ее клетки на омоложение и восстанавливает природные защитные функции. Работая всю ночь, маска обеспечивает феноменальный эффект с утра — кожа хорошо увлажнена, она упругая, ровная и помолодевшая.</a:t>
            </a:r>
          </a:p>
        </p:txBody>
      </p:sp>
      <p:sp>
        <p:nvSpPr>
          <p:cNvPr id="164" name="Rounded Rectangle"/>
          <p:cNvSpPr/>
          <p:nvPr/>
        </p:nvSpPr>
        <p:spPr>
          <a:xfrm>
            <a:off x="4259974" y="4142542"/>
            <a:ext cx="10234904" cy="853385"/>
          </a:xfrm>
          <a:prstGeom prst="roundRect">
            <a:avLst>
              <a:gd name="adj" fmla="val 31748"/>
            </a:avLst>
          </a:prstGeom>
          <a:solidFill>
            <a:schemeClr val="accent3">
              <a:hueOff val="362282"/>
              <a:satOff val="31803"/>
              <a:lumOff val="-18242"/>
            </a:schemeClr>
          </a:solidFill>
          <a:ln w="254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1" tIns="65021" rIns="65021" bIns="65021" anchor="ctr"/>
          <a:lstStyle/>
          <a:p>
            <a:pPr algn="l" defTabSz="1300480">
              <a:defRPr b="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sp>
        <p:nvSpPr>
          <p:cNvPr id="165" name="Ключевые активные ингредиенты:"/>
          <p:cNvSpPr txBox="1"/>
          <p:nvPr/>
        </p:nvSpPr>
        <p:spPr>
          <a:xfrm>
            <a:off x="4454571" y="4278435"/>
            <a:ext cx="5689716" cy="498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1300480">
              <a:defRPr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Ключевые активные ингредиенты:</a:t>
            </a:r>
          </a:p>
        </p:txBody>
      </p:sp>
      <p:sp>
        <p:nvSpPr>
          <p:cNvPr id="166" name="XEP-018 — срочный ботокс-эффект. Нейроактивный токсин из морской конической улитки. Воздействует на нейромышечные сигнальные контакты, расслабляя мимические мышцы. Результат: меньше морщин при сохранении естественной мимики. Доказанный ботокс-эффект через 2 часа после нанесения, который сохраняется продолжительное время.…"/>
          <p:cNvSpPr txBox="1"/>
          <p:nvPr/>
        </p:nvSpPr>
        <p:spPr>
          <a:xfrm>
            <a:off x="4246678" y="5054490"/>
            <a:ext cx="8344143" cy="3787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>
            <a:spAutoFit/>
          </a:bodyPr>
          <a:lstStyle/>
          <a:p>
            <a:pPr algn="just" defTabSz="830862">
              <a:defRPr sz="1300" b="0">
                <a:latin typeface="Verdana"/>
                <a:ea typeface="Verdana"/>
                <a:cs typeface="Verdana"/>
                <a:sym typeface="Verdana"/>
              </a:defRPr>
            </a:pPr>
            <a:r>
              <a:rPr b="1">
                <a:solidFill>
                  <a:srgbClr val="49B21B"/>
                </a:solidFill>
              </a:rPr>
              <a:t>XEP-018 — срочный ботокс-эффект.</a:t>
            </a:r>
            <a:r>
              <a:t> Нейроактивный токсин из морской конической улитки. Воздействует на нейромышечные сигнальные контакты, расслабляя мимические мышцы. Результат: меньше морщин при сохранении естественной мимики. Доказанный ботокс-эффект через 2 часа после нанесения, который сохраняется продолжительное время.</a:t>
            </a:r>
          </a:p>
          <a:p>
            <a:pPr algn="just" defTabSz="650240">
              <a:defRPr sz="1300" b="0">
                <a:latin typeface="Verdana"/>
                <a:ea typeface="Verdana"/>
                <a:cs typeface="Verdana"/>
                <a:sym typeface="Verdana"/>
              </a:defRPr>
            </a:pPr>
            <a:r>
              <a:rPr b="1">
                <a:solidFill>
                  <a:srgbClr val="61AD2A"/>
                </a:solidFill>
              </a:rPr>
              <a:t>Actisoothe — спокойствие чувствительной кожи.</a:t>
            </a:r>
            <a:r>
              <a:rPr b="1">
                <a:solidFill>
                  <a:srgbClr val="6DC02D"/>
                </a:solidFill>
              </a:rPr>
              <a:t> </a:t>
            </a:r>
            <a:r>
              <a:t>Комплекс экстрактов грибов кордицепса и трутовика влияет на ген-зависимый синтез медиаторов воспаления, возвращая спокойствие и комфорт даже  очень чувствительной коже. Минимизирует раздражение и шелушение, снижает негативную реакцию кожи на косметику.</a:t>
            </a:r>
          </a:p>
          <a:p>
            <a:pPr algn="just" defTabSz="650240">
              <a:defRPr sz="1300" b="0">
                <a:latin typeface="Verdana"/>
                <a:ea typeface="Verdana"/>
                <a:cs typeface="Verdana"/>
                <a:sym typeface="Verdana"/>
              </a:defRPr>
            </a:pPr>
            <a:r>
              <a:rPr b="1">
                <a:solidFill>
                  <a:srgbClr val="62C628"/>
                </a:solidFill>
              </a:rPr>
              <a:t>Hyanify </a:t>
            </a:r>
            <a:r>
              <a:rPr b="1">
                <a:solidFill>
                  <a:srgbClr val="62C628"/>
                </a:solidFill>
                <a:uFill>
                  <a:solidFill>
                    <a:srgbClr val="365F91"/>
                  </a:solidFill>
                </a:uFill>
              </a:rPr>
              <a:t>— увлажняющий филлер. </a:t>
            </a:r>
            <a:r>
              <a:rPr>
                <a:uFill>
                  <a:solidFill>
                    <a:srgbClr val="365F91"/>
                  </a:solidFill>
                </a:uFill>
              </a:rPr>
              <a:t>Работает эффективнее, чем гиалуроновая кислота (ГК). Улучшает клеточную активность, увеличивает синтез собственной ГК в коже на 66%.</a:t>
            </a:r>
          </a:p>
          <a:p>
            <a:pPr algn="just" defTabSz="650240">
              <a:defRPr sz="1300" b="0">
                <a:latin typeface="Verdana"/>
                <a:ea typeface="Verdana"/>
                <a:cs typeface="Verdana"/>
                <a:sym typeface="Verdana"/>
              </a:defRPr>
            </a:pPr>
            <a:r>
              <a:rPr b="1">
                <a:solidFill>
                  <a:srgbClr val="53BF27"/>
                </a:solidFill>
                <a:uFill>
                  <a:solidFill>
                    <a:srgbClr val="285399"/>
                  </a:solidFill>
                </a:uFill>
              </a:rPr>
              <a:t>Reproage — перепрограммирование кожи на омоложение.</a:t>
            </a:r>
            <a:r>
              <a:rPr>
                <a:solidFill>
                  <a:srgbClr val="53BF27"/>
                </a:solidFill>
                <a:uFill>
                  <a:solidFill>
                    <a:srgbClr val="285399"/>
                  </a:solidFill>
                </a:uFill>
              </a:rPr>
              <a:t> </a:t>
            </a:r>
            <a:r>
              <a:rPr>
                <a:uFill>
                  <a:solidFill>
                    <a:srgbClr val="285399"/>
                  </a:solidFill>
                </a:uFill>
              </a:rPr>
              <a:t>Инновационный гексапептид, контролирующий интерпретацию клетками генетической информации. Воздействует на микроРНК, регулируя свойства стволовых клеток. Восстанавливает нормальную скорость обновления эпидермиса, тем самым уменьшая признаки старения. Делает кожу более ровной и сияющей.</a:t>
            </a:r>
          </a:p>
          <a:p>
            <a:pPr algn="just" defTabSz="650240">
              <a:defRPr sz="1300" b="0">
                <a:latin typeface="Verdana"/>
                <a:ea typeface="Verdana"/>
                <a:cs typeface="Verdana"/>
                <a:sym typeface="Verdana"/>
              </a:defRPr>
            </a:pPr>
            <a:r>
              <a:rPr b="1">
                <a:solidFill>
                  <a:srgbClr val="48C91B"/>
                </a:solidFill>
              </a:rPr>
              <a:t>Sensolene — защита гидролипидной мантии.</a:t>
            </a:r>
            <a:r>
              <a:rPr>
                <a:solidFill>
                  <a:srgbClr val="48C91B"/>
                </a:solidFill>
              </a:rPr>
              <a:t> </a:t>
            </a:r>
            <a:r>
              <a:t>Чистый натуральный ингредиент на основе оливкового масла быстро встраивается в верхний слой кожи, улучшая ее барьерные функции. Повышает уровень ее увлажнённости, гладкость и эластичность.</a:t>
            </a:r>
          </a:p>
        </p:txBody>
      </p:sp>
      <p:sp>
        <p:nvSpPr>
          <p:cNvPr id="167" name="ночная маска для лица…"/>
          <p:cNvSpPr txBox="1"/>
          <p:nvPr/>
        </p:nvSpPr>
        <p:spPr>
          <a:xfrm>
            <a:off x="6091082" y="54389"/>
            <a:ext cx="4655336" cy="892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defTabSz="1300480">
              <a:defRPr sz="2500">
                <a:latin typeface="Verdana"/>
                <a:ea typeface="Verdana"/>
                <a:cs typeface="Verdana"/>
                <a:sym typeface="Verdana"/>
              </a:defRPr>
            </a:pPr>
            <a:r>
              <a:t>ночная маска для лица </a:t>
            </a:r>
          </a:p>
          <a:p>
            <a:pPr defTabSz="1300480">
              <a:defRPr sz="2500">
                <a:latin typeface="Verdana"/>
                <a:ea typeface="Verdana"/>
                <a:cs typeface="Verdana"/>
                <a:sym typeface="Verdana"/>
              </a:defRPr>
            </a:pPr>
            <a:r>
              <a:t>от мимических морщин</a:t>
            </a:r>
          </a:p>
        </p:txBody>
      </p:sp>
      <p:sp>
        <p:nvSpPr>
          <p:cNvPr id="168" name="Shape 57"/>
          <p:cNvSpPr txBox="1"/>
          <p:nvPr/>
        </p:nvSpPr>
        <p:spPr>
          <a:xfrm>
            <a:off x="489790" y="7414789"/>
            <a:ext cx="3183938" cy="136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>
            <a:spAutoFit/>
          </a:bodyPr>
          <a:lstStyle/>
          <a:p>
            <a:pPr algn="l" defTabSz="1300480">
              <a:defRPr sz="1600" b="0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В </a:t>
            </a:r>
            <a:r>
              <a:rPr dirty="0" err="1"/>
              <a:t>коробке</a:t>
            </a:r>
            <a:r>
              <a:rPr dirty="0"/>
              <a:t>: 17</a:t>
            </a:r>
            <a:r>
              <a:rPr b="1" dirty="0"/>
              <a:t> </a:t>
            </a:r>
            <a:r>
              <a:rPr b="1" dirty="0" err="1"/>
              <a:t>шт</a:t>
            </a:r>
            <a:r>
              <a:rPr b="1" dirty="0"/>
              <a:t>.</a:t>
            </a:r>
          </a:p>
          <a:p>
            <a:pPr algn="l" defTabSz="1300480">
              <a:defRPr sz="1600" b="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Страна-производитель</a:t>
            </a:r>
            <a:r>
              <a:rPr dirty="0"/>
              <a:t>: </a:t>
            </a:r>
            <a:r>
              <a:rPr b="1" dirty="0" err="1"/>
              <a:t>Россия</a:t>
            </a:r>
            <a:endParaRPr b="1" dirty="0"/>
          </a:p>
          <a:p>
            <a:pPr algn="l" defTabSz="1300480">
              <a:defRPr sz="1600" b="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годности</a:t>
            </a:r>
            <a:r>
              <a:rPr dirty="0"/>
              <a:t>: </a:t>
            </a:r>
            <a:r>
              <a:rPr b="1" dirty="0"/>
              <a:t>36 </a:t>
            </a:r>
            <a:r>
              <a:rPr b="1" dirty="0" err="1"/>
              <a:t>месяцев</a:t>
            </a:r>
            <a:endParaRPr b="1" dirty="0"/>
          </a:p>
          <a:p>
            <a:pPr algn="l" defTabSz="1300480">
              <a:defRPr sz="1600" b="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 smtClean="0"/>
              <a:t>Объем</a:t>
            </a:r>
            <a:r>
              <a:rPr dirty="0"/>
              <a:t>: </a:t>
            </a:r>
            <a:r>
              <a:rPr b="1" dirty="0"/>
              <a:t>50 </a:t>
            </a:r>
            <a:r>
              <a:rPr b="1" dirty="0" err="1"/>
              <a:t>мл</a:t>
            </a:r>
            <a:r>
              <a:rPr b="1" dirty="0"/>
              <a:t> (airless)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DSCF6766_n.jpg" descr="DSCF6766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0388" y="4302723"/>
            <a:ext cx="8170834" cy="5426897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В ЧЕМ УНИКАЛЬНОСТЬ ЛИНЕЙКИ?"/>
          <p:cNvSpPr txBox="1"/>
          <p:nvPr/>
        </p:nvSpPr>
        <p:spPr>
          <a:xfrm>
            <a:off x="1106839" y="286181"/>
            <a:ext cx="10445963" cy="1171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>
            <a:spAutoFit/>
          </a:bodyPr>
          <a:lstStyle>
            <a:lvl1pPr defTabSz="830862">
              <a:defRPr sz="3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В ЧЕМ УНИКАЛЬНОСТЬ ЛИНЕЙКИ?</a:t>
            </a:r>
          </a:p>
        </p:txBody>
      </p:sp>
      <p:sp>
        <p:nvSpPr>
          <p:cNvPr id="172" name="Более выраженный ботокс-эффект, чем у популярных пептидов, применяемых в косметике: syn-ake, аргирелина и других миорелаксантов."/>
          <p:cNvSpPr txBox="1"/>
          <p:nvPr/>
        </p:nvSpPr>
        <p:spPr>
          <a:xfrm>
            <a:off x="2100212" y="1102250"/>
            <a:ext cx="8385613" cy="612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1300480">
              <a:defRPr sz="1600" b="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Более выраженный ботокс-эффект, чем у популярных пептидов, применяемых в косметике: syn-ake, аргирелина и других миорелаксантов.</a:t>
            </a:r>
          </a:p>
        </p:txBody>
      </p:sp>
      <p:sp>
        <p:nvSpPr>
          <p:cNvPr id="173" name="Rounded Rectangle"/>
          <p:cNvSpPr/>
          <p:nvPr/>
        </p:nvSpPr>
        <p:spPr>
          <a:xfrm>
            <a:off x="-242486" y="1213499"/>
            <a:ext cx="2261448" cy="390878"/>
          </a:xfrm>
          <a:prstGeom prst="roundRect">
            <a:avLst>
              <a:gd name="adj" fmla="val 50000"/>
            </a:avLst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0"/>
              </a:srgbClr>
            </a:outerShdw>
          </a:effectLst>
        </p:spPr>
        <p:txBody>
          <a:bodyPr lIns="65021" tIns="65021" rIns="65021" bIns="65021" anchor="ctr"/>
          <a:lstStyle/>
          <a:p>
            <a:pPr algn="l" defTabSz="1300480">
              <a:defRPr b="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sp>
        <p:nvSpPr>
          <p:cNvPr id="174" name="Rounded Rectangle"/>
          <p:cNvSpPr/>
          <p:nvPr/>
        </p:nvSpPr>
        <p:spPr>
          <a:xfrm>
            <a:off x="-242486" y="2597064"/>
            <a:ext cx="2261448" cy="390879"/>
          </a:xfrm>
          <a:prstGeom prst="roundRect">
            <a:avLst>
              <a:gd name="adj" fmla="val 50000"/>
            </a:avLst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0"/>
              </a:srgbClr>
            </a:outerShdw>
          </a:effectLst>
        </p:spPr>
        <p:txBody>
          <a:bodyPr lIns="65021" tIns="65021" rIns="65021" bIns="65021" anchor="ctr"/>
          <a:lstStyle/>
          <a:p>
            <a:pPr algn="l" defTabSz="1300480">
              <a:defRPr b="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sp>
        <p:nvSpPr>
          <p:cNvPr id="175" name="Rounded Rectangle"/>
          <p:cNvSpPr/>
          <p:nvPr/>
        </p:nvSpPr>
        <p:spPr>
          <a:xfrm>
            <a:off x="-242486" y="3330021"/>
            <a:ext cx="2261448" cy="390879"/>
          </a:xfrm>
          <a:prstGeom prst="roundRect">
            <a:avLst>
              <a:gd name="adj" fmla="val 50000"/>
            </a:avLst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0"/>
              </a:srgbClr>
            </a:outerShdw>
          </a:effectLst>
        </p:spPr>
        <p:txBody>
          <a:bodyPr lIns="65021" tIns="65021" rIns="65021" bIns="65021" anchor="ctr"/>
          <a:lstStyle/>
          <a:p>
            <a:pPr algn="l" defTabSz="1300480">
              <a:defRPr b="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sp>
        <p:nvSpPr>
          <p:cNvPr id="176" name="Rounded Rectangle"/>
          <p:cNvSpPr/>
          <p:nvPr/>
        </p:nvSpPr>
        <p:spPr>
          <a:xfrm>
            <a:off x="-242486" y="4062978"/>
            <a:ext cx="2261448" cy="390879"/>
          </a:xfrm>
          <a:prstGeom prst="roundRect">
            <a:avLst>
              <a:gd name="adj" fmla="val 50000"/>
            </a:avLst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0"/>
              </a:srgbClr>
            </a:outerShdw>
          </a:effectLst>
        </p:spPr>
        <p:txBody>
          <a:bodyPr lIns="65021" tIns="65021" rIns="65021" bIns="65021" anchor="ctr"/>
          <a:lstStyle/>
          <a:p>
            <a:pPr algn="l" defTabSz="1300480">
              <a:defRPr b="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sp>
        <p:nvSpPr>
          <p:cNvPr id="177" name="Rounded Rectangle"/>
          <p:cNvSpPr/>
          <p:nvPr/>
        </p:nvSpPr>
        <p:spPr>
          <a:xfrm>
            <a:off x="-242486" y="4794131"/>
            <a:ext cx="2261448" cy="390878"/>
          </a:xfrm>
          <a:prstGeom prst="roundRect">
            <a:avLst>
              <a:gd name="adj" fmla="val 50000"/>
            </a:avLst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0"/>
              </a:srgbClr>
            </a:outerShdw>
          </a:effectLst>
        </p:spPr>
        <p:txBody>
          <a:bodyPr lIns="65021" tIns="65021" rIns="65021" bIns="65021" anchor="ctr"/>
          <a:lstStyle/>
          <a:p>
            <a:pPr algn="l" defTabSz="1300480">
              <a:defRPr b="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sp>
        <p:nvSpPr>
          <p:cNvPr id="178" name="В основе — мощный инновационный токсин против морщин."/>
          <p:cNvSpPr txBox="1"/>
          <p:nvPr/>
        </p:nvSpPr>
        <p:spPr>
          <a:xfrm>
            <a:off x="2100212" y="1846046"/>
            <a:ext cx="8385613" cy="371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830862">
              <a:defRPr sz="1600" b="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В основе — мощный инновационный токсин против морщин.</a:t>
            </a:r>
          </a:p>
        </p:txBody>
      </p:sp>
      <p:sp>
        <p:nvSpPr>
          <p:cNvPr id="179" name="Мгновенный и пролонгированный эффект."/>
          <p:cNvSpPr txBox="1"/>
          <p:nvPr/>
        </p:nvSpPr>
        <p:spPr>
          <a:xfrm>
            <a:off x="2100212" y="2601047"/>
            <a:ext cx="8385613" cy="371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830862">
              <a:defRPr sz="1600" b="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Мгновенный и пролонгированный эффект.</a:t>
            </a:r>
          </a:p>
        </p:txBody>
      </p:sp>
      <p:sp>
        <p:nvSpPr>
          <p:cNvPr id="180" name="Результат заметен невооруженным глазом уже через 2 часа."/>
          <p:cNvSpPr txBox="1"/>
          <p:nvPr/>
        </p:nvSpPr>
        <p:spPr>
          <a:xfrm>
            <a:off x="2100212" y="3357852"/>
            <a:ext cx="8385613" cy="371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830862">
              <a:defRPr sz="1600" b="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Результат заметен невооруженным глазом уже через 2 часа. </a:t>
            </a:r>
          </a:p>
        </p:txBody>
      </p:sp>
      <p:sp>
        <p:nvSpPr>
          <p:cNvPr id="181" name="Без инъекций и эффекта “замороженной мимики”."/>
          <p:cNvSpPr txBox="1"/>
          <p:nvPr/>
        </p:nvSpPr>
        <p:spPr>
          <a:xfrm>
            <a:off x="2100212" y="4066960"/>
            <a:ext cx="8385613" cy="371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830862">
              <a:defRPr sz="1600" b="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Без инъекций и эффекта “замороженной мимики”.</a:t>
            </a:r>
          </a:p>
        </p:txBody>
      </p:sp>
      <p:sp>
        <p:nvSpPr>
          <p:cNvPr id="182" name="Универсальный комплексный уход для кожи любого типа и возраста с мимическими морщинами."/>
          <p:cNvSpPr txBox="1"/>
          <p:nvPr/>
        </p:nvSpPr>
        <p:spPr>
          <a:xfrm>
            <a:off x="2100212" y="4671678"/>
            <a:ext cx="3882206" cy="8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830862">
              <a:defRPr sz="1600" b="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Универсальный комплексный уход для кожи любого типа и возраста с мимическими морщинами.</a:t>
            </a:r>
          </a:p>
        </p:txBody>
      </p:sp>
      <p:sp>
        <p:nvSpPr>
          <p:cNvPr id="183" name="Rounded Rectangle"/>
          <p:cNvSpPr/>
          <p:nvPr/>
        </p:nvSpPr>
        <p:spPr>
          <a:xfrm>
            <a:off x="-242486" y="1864108"/>
            <a:ext cx="2261448" cy="390879"/>
          </a:xfrm>
          <a:prstGeom prst="roundRect">
            <a:avLst>
              <a:gd name="adj" fmla="val 50000"/>
            </a:avLst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0"/>
              </a:srgbClr>
            </a:outerShdw>
          </a:effectLst>
        </p:spPr>
        <p:txBody>
          <a:bodyPr lIns="65021" tIns="65021" rIns="65021" bIns="65021" anchor="ctr"/>
          <a:lstStyle/>
          <a:p>
            <a:pPr algn="l" defTabSz="1300480">
              <a:defRPr b="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Teana_Logo_Black.ai" descr="Teana_Logo_Black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4278" y="2143318"/>
            <a:ext cx="5616244" cy="256006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СПАСИБО!"/>
          <p:cNvSpPr txBox="1"/>
          <p:nvPr/>
        </p:nvSpPr>
        <p:spPr>
          <a:xfrm>
            <a:off x="4702148" y="5685366"/>
            <a:ext cx="322797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СПАСИБО!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Microsoft Office PowerPoint</Application>
  <PresentationFormat>Произвольный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Валерия Гоголева</cp:lastModifiedBy>
  <cp:revision>1</cp:revision>
  <dcterms:modified xsi:type="dcterms:W3CDTF">2018-12-19T14:30:42Z</dcterms:modified>
</cp:coreProperties>
</file>